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6"/>
  </p:notesMasterIdLst>
  <p:handoutMasterIdLst>
    <p:handoutMasterId r:id="rId17"/>
  </p:handoutMasterIdLst>
  <p:sldIdLst>
    <p:sldId id="282" r:id="rId2"/>
    <p:sldId id="292" r:id="rId3"/>
    <p:sldId id="293" r:id="rId4"/>
    <p:sldId id="296" r:id="rId5"/>
    <p:sldId id="279" r:id="rId6"/>
    <p:sldId id="291" r:id="rId7"/>
    <p:sldId id="290" r:id="rId8"/>
    <p:sldId id="300" r:id="rId9"/>
    <p:sldId id="271" r:id="rId10"/>
    <p:sldId id="298" r:id="rId11"/>
    <p:sldId id="301" r:id="rId12"/>
    <p:sldId id="297" r:id="rId13"/>
    <p:sldId id="295" r:id="rId14"/>
    <p:sldId id="276" r:id="rId15"/>
  </p:sldIdLst>
  <p:sldSz cx="9144000" cy="6858000" type="screen4x3"/>
  <p:notesSz cx="6761163" cy="9942513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1A3"/>
    <a:srgbClr val="760000"/>
    <a:srgbClr val="960000"/>
    <a:srgbClr val="031571"/>
    <a:srgbClr val="041EA0"/>
    <a:srgbClr val="B3EBFF"/>
    <a:srgbClr val="CCECFF"/>
    <a:srgbClr val="99FF99"/>
    <a:srgbClr val="66FFCC"/>
    <a:srgbClr val="ABF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2684" autoAdjust="0"/>
    <p:restoredTop sz="89976" autoAdjust="0"/>
  </p:normalViewPr>
  <p:slideViewPr>
    <p:cSldViewPr>
      <p:cViewPr>
        <p:scale>
          <a:sx n="120" d="100"/>
          <a:sy n="120" d="100"/>
        </p:scale>
        <p:origin x="-186" y="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EDF91-38D2-4129-9382-6990442F481B}" type="datetimeFigureOut">
              <a:rPr lang="bg-BG" smtClean="0"/>
              <a:pPr/>
              <a:t>15.7.2021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EF87E-CB84-4780-8B7D-A4C47E5E3B4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14722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30D64-1B8D-4140-ADC0-CF088642DFCA}" type="datetimeFigureOut">
              <a:rPr lang="bg-BG" smtClean="0"/>
              <a:pPr/>
              <a:t>15.7.2021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66EF1-63C7-4BB9-8E63-618ED82B1D7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956486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6EF1-63C7-4BB9-8E63-618ED82B1D71}" type="slidenum">
              <a:rPr lang="bg-BG" smtClean="0"/>
              <a:pPr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89334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6EF1-63C7-4BB9-8E63-618ED82B1D71}" type="slidenum">
              <a:rPr lang="bg-BG" smtClean="0"/>
              <a:pPr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79992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6EF1-63C7-4BB9-8E63-618ED82B1D71}" type="slidenum">
              <a:rPr lang="bg-BG" smtClean="0"/>
              <a:pPr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79726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6EF1-63C7-4BB9-8E63-618ED82B1D71}" type="slidenum">
              <a:rPr lang="bg-BG" smtClean="0"/>
              <a:pPr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29529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6EF1-63C7-4BB9-8E63-618ED82B1D71}" type="slidenum">
              <a:rPr lang="bg-BG" smtClean="0"/>
              <a:pPr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80260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6EF1-63C7-4BB9-8E63-618ED82B1D71}" type="slidenum">
              <a:rPr lang="bg-BG" smtClean="0"/>
              <a:pPr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26271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6EF1-63C7-4BB9-8E63-618ED82B1D71}" type="slidenum">
              <a:rPr lang="bg-BG" smtClean="0"/>
              <a:pPr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13579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6EF1-63C7-4BB9-8E63-618ED82B1D71}" type="slidenum">
              <a:rPr lang="bg-BG" smtClean="0"/>
              <a:pPr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29391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6EF1-63C7-4BB9-8E63-618ED82B1D71}" type="slidenum">
              <a:rPr lang="bg-BG" smtClean="0"/>
              <a:pPr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06655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6EF1-63C7-4BB9-8E63-618ED82B1D71}" type="slidenum">
              <a:rPr lang="bg-BG" smtClean="0"/>
              <a:pPr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83407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6EF1-63C7-4BB9-8E63-618ED82B1D71}" type="slidenum">
              <a:rPr lang="bg-BG" smtClean="0"/>
              <a:pPr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2555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6EF1-63C7-4BB9-8E63-618ED82B1D71}" type="slidenum">
              <a:rPr lang="bg-BG" smtClean="0"/>
              <a:pPr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19852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89B43D-DB3B-4DFB-A47E-606D66BF62DD}" type="datetime1">
              <a:rPr lang="bg-BG" smtClean="0"/>
              <a:pPr/>
              <a:t>15.7.2021 г.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07092D-43BA-4B2C-915D-72572D1E975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DAF3FE-E138-45FB-911A-1F1B4E65C648}" type="datetime1">
              <a:rPr lang="bg-BG" smtClean="0"/>
              <a:pPr/>
              <a:t>15.7.2021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07092D-43BA-4B2C-915D-72572D1E975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DD9E58-84C9-4B56-81BC-CFDF626A48B9}" type="datetime1">
              <a:rPr lang="bg-BG" smtClean="0"/>
              <a:pPr/>
              <a:t>15.7.2021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07092D-43BA-4B2C-915D-72572D1E975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90481A-1A58-4375-818C-CE6D2C922D7A}" type="datetime1">
              <a:rPr lang="bg-BG" smtClean="0"/>
              <a:pPr/>
              <a:t>15.7.2021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07092D-43BA-4B2C-915D-72572D1E9757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E7865-3F3A-472C-B417-0524FD6F0A79}" type="datetime1">
              <a:rPr lang="bg-BG" smtClean="0"/>
              <a:pPr/>
              <a:t>15.7.2021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07092D-43BA-4B2C-915D-72572D1E9757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9EC667-DE63-4E37-BB36-FF759E22F9A4}" type="datetime1">
              <a:rPr lang="bg-BG" smtClean="0"/>
              <a:pPr/>
              <a:t>15.7.2021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07092D-43BA-4B2C-915D-72572D1E9757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FB559-294D-41A2-8599-0080EDC6077A}" type="datetime1">
              <a:rPr lang="bg-BG" smtClean="0"/>
              <a:pPr/>
              <a:t>15.7.2021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07092D-43BA-4B2C-915D-72572D1E975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563EE-1184-4B1F-8AF9-A9371161F7DB}" type="datetime1">
              <a:rPr lang="bg-BG" smtClean="0"/>
              <a:pPr/>
              <a:t>15.7.2021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07092D-43BA-4B2C-915D-72572D1E9757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4C61B4-0389-4A87-8A6B-A2F75F401DEA}" type="datetime1">
              <a:rPr lang="bg-BG" smtClean="0"/>
              <a:pPr/>
              <a:t>15.7.2021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07092D-43BA-4B2C-915D-72572D1E975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A721731-ABA0-4F70-A93D-5EA000F29FD7}" type="datetime1">
              <a:rPr lang="bg-BG" smtClean="0"/>
              <a:pPr/>
              <a:t>15.7.2021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07092D-43BA-4B2C-915D-72572D1E975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FEA0CA-F940-4241-BA65-920044E42714}" type="datetime1">
              <a:rPr lang="bg-BG" smtClean="0"/>
              <a:pPr/>
              <a:t>15.7.2021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07092D-43BA-4B2C-915D-72572D1E9757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3339008-FCA4-4D4B-B1DF-CAD673116FFE}" type="datetime1">
              <a:rPr lang="bg-BG" smtClean="0"/>
              <a:pPr/>
              <a:t>15.7.2021 г.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307092D-43BA-4B2C-915D-72572D1E9757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12" Type="http://schemas.microsoft.com/office/2007/relationships/hdphoto" Target="../media/hdphoto16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3.jpeg"/><Relationship Id="rId5" Type="http://schemas.openxmlformats.org/officeDocument/2006/relationships/image" Target="../media/image3.png"/><Relationship Id="rId10" Type="http://schemas.microsoft.com/office/2007/relationships/hdphoto" Target="../media/hdphoto15.wdp"/><Relationship Id="rId4" Type="http://schemas.microsoft.com/office/2007/relationships/hdphoto" Target="../media/hdphoto1.wdp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3.png"/><Relationship Id="rId7" Type="http://schemas.openxmlformats.org/officeDocument/2006/relationships/image" Target="../media/image24.jpeg"/><Relationship Id="rId12" Type="http://schemas.microsoft.com/office/2007/relationships/hdphoto" Target="../media/hdphoto19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6.jpeg"/><Relationship Id="rId5" Type="http://schemas.openxmlformats.org/officeDocument/2006/relationships/image" Target="../media/image2.jpeg"/><Relationship Id="rId10" Type="http://schemas.microsoft.com/office/2007/relationships/hdphoto" Target="../media/hdphoto18.wdp"/><Relationship Id="rId4" Type="http://schemas.openxmlformats.org/officeDocument/2006/relationships/image" Target="../media/image4.pn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0.wdp"/><Relationship Id="rId5" Type="http://schemas.openxmlformats.org/officeDocument/2006/relationships/image" Target="../media/image27.jpeg"/><Relationship Id="rId4" Type="http://schemas.microsoft.com/office/2007/relationships/hdphoto" Target="../media/hdphoto1.wdp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jpeg"/><Relationship Id="rId10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4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jpeg"/><Relationship Id="rId7" Type="http://schemas.openxmlformats.org/officeDocument/2006/relationships/image" Target="../media/image2.jpe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3.png"/><Relationship Id="rId5" Type="http://schemas.openxmlformats.org/officeDocument/2006/relationships/image" Target="../media/image15.jpeg"/><Relationship Id="rId10" Type="http://schemas.microsoft.com/office/2007/relationships/hdphoto" Target="../media/hdphoto9.wdp"/><Relationship Id="rId4" Type="http://schemas.microsoft.com/office/2007/relationships/hdphoto" Target="../media/hdphoto7.wdp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7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10" Type="http://schemas.openxmlformats.org/officeDocument/2006/relationships/image" Target="../media/image4.png"/><Relationship Id="rId4" Type="http://schemas.microsoft.com/office/2007/relationships/hdphoto" Target="../media/hdphoto10.wdp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2.wdp"/><Relationship Id="rId7" Type="http://schemas.microsoft.com/office/2007/relationships/hdphoto" Target="../media/hdphoto1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microsoft.com/office/2007/relationships/hdphoto" Target="../media/hdphoto1.wdp"/><Relationship Id="rId4" Type="http://schemas.openxmlformats.org/officeDocument/2006/relationships/image" Target="../media/image2.jpe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092D-43BA-4B2C-915D-72572D1E9757}" type="slidenum">
              <a:rPr lang="bg-BG" smtClean="0"/>
              <a:pPr/>
              <a:t>1</a:t>
            </a:fld>
            <a:endParaRPr lang="bg-BG" dirty="0"/>
          </a:p>
        </p:txBody>
      </p:sp>
      <p:sp>
        <p:nvSpPr>
          <p:cNvPr id="8" name="TextBox 7"/>
          <p:cNvSpPr txBox="1"/>
          <p:nvPr/>
        </p:nvSpPr>
        <p:spPr>
          <a:xfrm>
            <a:off x="216664" y="1341802"/>
            <a:ext cx="875754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b="1" dirty="0" smtClean="0">
                <a:solidFill>
                  <a:srgbClr val="7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ЦЕНТЪР ЗА КОМПЕТЕНТНОСТ "ИНТЕЛИГЕНТНИ МЕХАТРОННИ, EКО- И ЕНЕРГОСПЕСТЯВАЩИ СИСТЕМИ И ТЕХНОЛОГИИ"</a:t>
            </a:r>
          </a:p>
          <a:p>
            <a:pPr algn="ctr">
              <a:spcBef>
                <a:spcPts val="600"/>
              </a:spcBef>
            </a:pPr>
            <a:endParaRPr lang="en-US" b="1" dirty="0" smtClean="0">
              <a:solidFill>
                <a:srgbClr val="9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Дейност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Извършване на пазарно ориентирани научни изследвания и развиване/модифициране на нови технологии на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високо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 ниво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spcBef>
                <a:spcPts val="1200"/>
              </a:spcBef>
            </a:pPr>
            <a:r>
              <a:rPr lang="bg-BG" sz="2000" b="1" dirty="0" smtClean="0">
                <a:solidFill>
                  <a:srgbClr val="7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Лаборатория</a:t>
            </a:r>
            <a:r>
              <a:rPr lang="ru-RU" sz="2000" b="1" dirty="0" smtClean="0">
                <a:solidFill>
                  <a:srgbClr val="7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b="1" dirty="0">
                <a:solidFill>
                  <a:srgbClr val="7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8.5. </a:t>
            </a:r>
            <a:r>
              <a:rPr lang="ru-RU" sz="2000" b="1" dirty="0" smtClean="0">
                <a:solidFill>
                  <a:srgbClr val="7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«Индустриални нанотехнологии».</a:t>
            </a:r>
          </a:p>
          <a:p>
            <a:pPr marL="72000" lvl="1" algn="just">
              <a:spcBef>
                <a:spcPts val="600"/>
              </a:spcBef>
              <a:spcAft>
                <a:spcPts val="600"/>
              </a:spcAft>
            </a:pPr>
            <a:r>
              <a:rPr lang="ru-RU" sz="1600" b="1" u="sng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Цел: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Създаване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иновативни функционални покрития за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индустриални цели,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осигуряващи максимално намаляване на скоростта на износване на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инструменти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различни условия на обработка.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ИЗСЛЕДОВАТЕЛСКИ ЗАДАЧИ</a:t>
            </a:r>
          </a:p>
          <a:p>
            <a:pPr marL="36000" indent="-342900" algn="just">
              <a:spcAft>
                <a:spcPts val="600"/>
              </a:spcAft>
              <a:buAutoNum type="arabicPeriod"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Разработване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технологи</a:t>
            </a:r>
            <a:r>
              <a:rPr lang="bg-BG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нанасяне на свръхтвърди и нанокомпозитни покрития с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размери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нанокристалната фаза 3-10 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nm</a:t>
            </a:r>
            <a:r>
              <a:rPr lang="bg-BG" sz="16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bg-BG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многослойно </a:t>
            </a:r>
            <a:r>
              <a:rPr lang="bg-BG" sz="16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покритие 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Ti/</a:t>
            </a:r>
            <a:r>
              <a:rPr lang="en-US" sz="16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TiN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16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TiN-AlSiN_ml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bg-BG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	    2. Разработване на технология за нанасяне на многослойни 			    покрития с вариращи период и дебелина на съставните 			    слоеве – многослойно покритие  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Cr/CrN/CrN-</a:t>
            </a:r>
            <a:r>
              <a:rPr lang="en-US" sz="16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AlN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-ml.</a:t>
            </a:r>
            <a:endPara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4455" y="6292225"/>
            <a:ext cx="2817937" cy="584775"/>
            <a:chOff x="119185" y="6273225"/>
            <a:chExt cx="2817937" cy="584775"/>
          </a:xfrm>
        </p:grpSpPr>
        <p:sp>
          <p:nvSpPr>
            <p:cNvPr id="6" name="TextBox 5"/>
            <p:cNvSpPr txBox="1"/>
            <p:nvPr/>
          </p:nvSpPr>
          <p:spPr>
            <a:xfrm>
              <a:off x="165322" y="6273225"/>
              <a:ext cx="2771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g-BG" sz="1600" b="1" i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itchFamily="34" charset="0"/>
                </a:rPr>
                <a:t>        </a:t>
              </a:r>
              <a:endParaRPr lang="bg-BG" sz="1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endParaRPr>
            </a:p>
            <a:p>
              <a:pPr algn="ctr"/>
              <a:r>
                <a:rPr lang="bg-BG" sz="1600" b="1" i="1" dirty="0" smtClean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itchFamily="34" charset="0"/>
                </a:rPr>
                <a:t>ЦЛПФ – Пловдив, БАН</a:t>
              </a:r>
              <a:endParaRPr lang="bg-BG" sz="16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pic>
          <p:nvPicPr>
            <p:cNvPr id="1028" name="Picture 4" descr="C:\Users\Tetiana\Desktop\Picture 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4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85" y="6363122"/>
              <a:ext cx="386705" cy="39186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</p:pic>
      </p:grpSp>
      <p:grpSp>
        <p:nvGrpSpPr>
          <p:cNvPr id="2" name="Group 1"/>
          <p:cNvGrpSpPr/>
          <p:nvPr/>
        </p:nvGrpSpPr>
        <p:grpSpPr>
          <a:xfrm>
            <a:off x="133423" y="130802"/>
            <a:ext cx="8871174" cy="1177098"/>
            <a:chOff x="165322" y="130802"/>
            <a:chExt cx="8871174" cy="1177098"/>
          </a:xfrm>
        </p:grpSpPr>
        <p:grpSp>
          <p:nvGrpSpPr>
            <p:cNvPr id="11" name="Group 4"/>
            <p:cNvGrpSpPr>
              <a:grpSpLocks noChangeAspect="1"/>
            </p:cNvGrpSpPr>
            <p:nvPr/>
          </p:nvGrpSpPr>
          <p:grpSpPr bwMode="auto">
            <a:xfrm>
              <a:off x="165322" y="142876"/>
              <a:ext cx="8871174" cy="1165024"/>
              <a:chOff x="474" y="90"/>
              <a:chExt cx="6771" cy="862"/>
            </a:xfrm>
          </p:grpSpPr>
          <p:sp>
            <p:nvSpPr>
              <p:cNvPr id="1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88" y="90"/>
                <a:ext cx="6687" cy="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317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Rectangle 6"/>
              <p:cNvSpPr>
                <a:spLocks noChangeArrowheads="1"/>
              </p:cNvSpPr>
              <p:nvPr/>
            </p:nvSpPr>
            <p:spPr bwMode="auto">
              <a:xfrm>
                <a:off x="3836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7183" y="838"/>
                <a:ext cx="62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ectangle 8"/>
              <p:cNvSpPr>
                <a:spLocks noChangeArrowheads="1"/>
              </p:cNvSpPr>
              <p:nvPr/>
            </p:nvSpPr>
            <p:spPr bwMode="auto">
              <a:xfrm>
                <a:off x="474" y="921"/>
                <a:ext cx="672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pic>
            <p:nvPicPr>
              <p:cNvPr id="19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2" y="92"/>
                <a:ext cx="971" cy="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69" y="130802"/>
              <a:ext cx="1104265" cy="111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244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092D-43BA-4B2C-915D-72572D1E9757}" type="slidenum">
              <a:rPr lang="bg-BG" smtClean="0"/>
              <a:pPr/>
              <a:t>10</a:t>
            </a:fld>
            <a:endParaRPr lang="bg-BG"/>
          </a:p>
        </p:txBody>
      </p:sp>
      <p:grpSp>
        <p:nvGrpSpPr>
          <p:cNvPr id="14" name="Group 13"/>
          <p:cNvGrpSpPr/>
          <p:nvPr/>
        </p:nvGrpSpPr>
        <p:grpSpPr>
          <a:xfrm>
            <a:off x="119185" y="6273225"/>
            <a:ext cx="2817937" cy="584775"/>
            <a:chOff x="119185" y="6273225"/>
            <a:chExt cx="2817937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165322" y="6273225"/>
              <a:ext cx="2771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g-BG" sz="1600" b="1" i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itchFamily="34" charset="0"/>
                </a:rPr>
                <a:t>        </a:t>
              </a:r>
              <a:endParaRPr lang="bg-BG" sz="1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endParaRPr>
            </a:p>
            <a:p>
              <a:pPr algn="ctr"/>
              <a:r>
                <a:rPr lang="bg-BG" sz="1600" b="1" i="1" dirty="0" smtClean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itchFamily="34" charset="0"/>
                </a:rPr>
                <a:t>ЦЛПФ – Пловдив, БАН</a:t>
              </a:r>
              <a:endParaRPr lang="bg-BG" sz="16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pic>
          <p:nvPicPr>
            <p:cNvPr id="16" name="Picture 4" descr="C:\Users\Tetiana\Desktop\Picture 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4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85" y="6363122"/>
              <a:ext cx="386705" cy="39186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</p:pic>
      </p:grpSp>
      <p:grpSp>
        <p:nvGrpSpPr>
          <p:cNvPr id="17" name="Group 16"/>
          <p:cNvGrpSpPr/>
          <p:nvPr/>
        </p:nvGrpSpPr>
        <p:grpSpPr>
          <a:xfrm>
            <a:off x="133423" y="68776"/>
            <a:ext cx="8871174" cy="1239124"/>
            <a:chOff x="165322" y="68776"/>
            <a:chExt cx="8871174" cy="1239124"/>
          </a:xfrm>
        </p:grpSpPr>
        <p:grpSp>
          <p:nvGrpSpPr>
            <p:cNvPr id="19" name="Group 4"/>
            <p:cNvGrpSpPr>
              <a:grpSpLocks noChangeAspect="1"/>
            </p:cNvGrpSpPr>
            <p:nvPr/>
          </p:nvGrpSpPr>
          <p:grpSpPr bwMode="auto">
            <a:xfrm>
              <a:off x="165322" y="142876"/>
              <a:ext cx="8871174" cy="1165024"/>
              <a:chOff x="474" y="90"/>
              <a:chExt cx="6771" cy="862"/>
            </a:xfrm>
          </p:grpSpPr>
          <p:sp>
            <p:nvSpPr>
              <p:cNvPr id="2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88" y="90"/>
                <a:ext cx="6687" cy="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2" name="Rectangle 5"/>
              <p:cNvSpPr>
                <a:spLocks noChangeArrowheads="1"/>
              </p:cNvSpPr>
              <p:nvPr/>
            </p:nvSpPr>
            <p:spPr bwMode="auto">
              <a:xfrm>
                <a:off x="1317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ectangle 6"/>
              <p:cNvSpPr>
                <a:spLocks noChangeArrowheads="1"/>
              </p:cNvSpPr>
              <p:nvPr/>
            </p:nvSpPr>
            <p:spPr bwMode="auto">
              <a:xfrm>
                <a:off x="3836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7"/>
              <p:cNvSpPr>
                <a:spLocks noChangeArrowheads="1"/>
              </p:cNvSpPr>
              <p:nvPr/>
            </p:nvSpPr>
            <p:spPr bwMode="auto">
              <a:xfrm>
                <a:off x="7183" y="838"/>
                <a:ext cx="62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8"/>
              <p:cNvSpPr>
                <a:spLocks noChangeArrowheads="1"/>
              </p:cNvSpPr>
              <p:nvPr/>
            </p:nvSpPr>
            <p:spPr bwMode="auto">
              <a:xfrm>
                <a:off x="474" y="921"/>
                <a:ext cx="672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pic>
            <p:nvPicPr>
              <p:cNvPr id="27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2" y="92"/>
                <a:ext cx="971" cy="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20" y="68776"/>
              <a:ext cx="1104265" cy="111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Rounded Rectangle 25"/>
          <p:cNvSpPr/>
          <p:nvPr/>
        </p:nvSpPr>
        <p:spPr>
          <a:xfrm>
            <a:off x="1986955" y="1336153"/>
            <a:ext cx="5184576" cy="4557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1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SEM/EDS </a:t>
            </a:r>
            <a:r>
              <a:rPr lang="bg-BG" sz="2200" b="1" i="1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анализ  на </a:t>
            </a:r>
            <a:r>
              <a:rPr lang="en-US" sz="2200" b="1" i="1" dirty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TiN-AlSiN_ml</a:t>
            </a:r>
            <a:endParaRPr lang="bg-BG" sz="2200" b="1" i="1" dirty="0">
              <a:solidFill>
                <a:srgbClr val="96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Tetiana\Desktop\Surface\10 um_SE-x3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37" y="2099804"/>
            <a:ext cx="2175344" cy="163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etiana\Desktop\EDS\Suface\Results\R 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17400"/>
            <a:ext cx="5482540" cy="342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etiana\Desktop\Surface\5 um_SE-x6k-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72" y="4005064"/>
            <a:ext cx="2174400" cy="163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67913" y="5612383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Елементен състав (ат.%):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Ti=31.0; Al=25.0; Si=6.0; N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=36.0; C=2.0.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500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092D-43BA-4B2C-915D-72572D1E9757}" type="slidenum">
              <a:rPr lang="bg-BG" smtClean="0"/>
              <a:pPr/>
              <a:t>11</a:t>
            </a:fld>
            <a:endParaRPr lang="bg-BG"/>
          </a:p>
        </p:txBody>
      </p:sp>
      <p:grpSp>
        <p:nvGrpSpPr>
          <p:cNvPr id="5" name="Group 4"/>
          <p:cNvGrpSpPr/>
          <p:nvPr/>
        </p:nvGrpSpPr>
        <p:grpSpPr>
          <a:xfrm>
            <a:off x="133423" y="68776"/>
            <a:ext cx="8871174" cy="1239124"/>
            <a:chOff x="165322" y="68776"/>
            <a:chExt cx="8871174" cy="1239124"/>
          </a:xfrm>
        </p:grpSpPr>
        <p:grpSp>
          <p:nvGrpSpPr>
            <p:cNvPr id="6" name="Group 4"/>
            <p:cNvGrpSpPr>
              <a:grpSpLocks noChangeAspect="1"/>
            </p:cNvGrpSpPr>
            <p:nvPr/>
          </p:nvGrpSpPr>
          <p:grpSpPr bwMode="auto">
            <a:xfrm>
              <a:off x="165322" y="142876"/>
              <a:ext cx="8871174" cy="1165024"/>
              <a:chOff x="474" y="90"/>
              <a:chExt cx="6771" cy="862"/>
            </a:xfrm>
          </p:grpSpPr>
          <p:sp>
            <p:nvSpPr>
              <p:cNvPr id="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88" y="90"/>
                <a:ext cx="6687" cy="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1317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3836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7183" y="838"/>
                <a:ext cx="62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474" y="921"/>
                <a:ext cx="672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pic>
            <p:nvPicPr>
              <p:cNvPr id="13" name="Picture 1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2" y="92"/>
                <a:ext cx="971" cy="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20" y="68776"/>
              <a:ext cx="1104265" cy="111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119185" y="6273225"/>
            <a:ext cx="2817937" cy="584775"/>
            <a:chOff x="119185" y="6273225"/>
            <a:chExt cx="2817937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165322" y="6273225"/>
              <a:ext cx="2771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g-BG" sz="1600" b="1" i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itchFamily="34" charset="0"/>
                </a:rPr>
                <a:t>        </a:t>
              </a:r>
              <a:endParaRPr lang="bg-BG" sz="1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endParaRPr>
            </a:p>
            <a:p>
              <a:pPr algn="ctr"/>
              <a:r>
                <a:rPr lang="bg-BG" sz="1600" b="1" i="1" dirty="0" smtClean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itchFamily="34" charset="0"/>
                </a:rPr>
                <a:t>ЦЛПФ – Пловдив, БАН</a:t>
              </a:r>
              <a:endParaRPr lang="bg-BG" sz="16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pic>
          <p:nvPicPr>
            <p:cNvPr id="16" name="Picture 4" descr="C:\Users\Tetiana\Desktop\Picture 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4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85" y="6363122"/>
              <a:ext cx="386705" cy="39186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</p:pic>
      </p:grpSp>
      <p:sp>
        <p:nvSpPr>
          <p:cNvPr id="17" name="Rounded Rectangle 16"/>
          <p:cNvSpPr/>
          <p:nvPr/>
        </p:nvSpPr>
        <p:spPr>
          <a:xfrm>
            <a:off x="1833958" y="1363776"/>
            <a:ext cx="5396734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1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SEM/EDS </a:t>
            </a:r>
            <a:r>
              <a:rPr lang="bg-BG" sz="2200" b="1" i="1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анализ  на </a:t>
            </a:r>
            <a:r>
              <a:rPr lang="en-US" sz="2200" b="1" i="1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TiN-AlSiN_ml</a:t>
            </a:r>
            <a:endParaRPr lang="bg-BG" sz="2200" b="1" i="1" dirty="0">
              <a:solidFill>
                <a:srgbClr val="96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3" descr="C:\Users\Tetiana\Desktop\EDS\Cross section\PID-12 kV\Results-12kV\R 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71" y="1916832"/>
            <a:ext cx="560172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etiana\Desktop\Cross section\2 um_SE-x20k-dim-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68" y="2060848"/>
            <a:ext cx="2365108" cy="177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190975" y="5768389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Елементен състав (ат.%):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Ti=31.0; Al=25.0; Si=6.0; N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=36.0; C=2.0.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C:\Users\Tetiana\Desktop\Cross section\2 um_BSE-x20k-12kV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69" y="4221088"/>
            <a:ext cx="2365108" cy="177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167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092D-43BA-4B2C-915D-72572D1E9757}" type="slidenum">
              <a:rPr lang="bg-BG" smtClean="0"/>
              <a:pPr/>
              <a:t>12</a:t>
            </a:fld>
            <a:endParaRPr lang="bg-BG"/>
          </a:p>
        </p:txBody>
      </p:sp>
      <p:grpSp>
        <p:nvGrpSpPr>
          <p:cNvPr id="14" name="Group 13"/>
          <p:cNvGrpSpPr/>
          <p:nvPr/>
        </p:nvGrpSpPr>
        <p:grpSpPr>
          <a:xfrm>
            <a:off x="119185" y="6273225"/>
            <a:ext cx="2817937" cy="584775"/>
            <a:chOff x="119185" y="6273225"/>
            <a:chExt cx="2817937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165322" y="6273225"/>
              <a:ext cx="2771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g-BG" sz="1600" b="1" i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itchFamily="34" charset="0"/>
                </a:rPr>
                <a:t>        </a:t>
              </a:r>
              <a:endParaRPr lang="bg-BG" sz="1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endParaRPr>
            </a:p>
            <a:p>
              <a:pPr algn="ctr"/>
              <a:r>
                <a:rPr lang="bg-BG" sz="1600" b="1" i="1" dirty="0" smtClean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itchFamily="34" charset="0"/>
                </a:rPr>
                <a:t>ЦЛПФ – Пловдив, БАН</a:t>
              </a:r>
              <a:endParaRPr lang="bg-BG" sz="16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pic>
          <p:nvPicPr>
            <p:cNvPr id="16" name="Picture 4" descr="C:\Users\Tetiana\Desktop\Picture 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4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85" y="6363122"/>
              <a:ext cx="386705" cy="39186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</p:pic>
      </p:grpSp>
      <p:sp>
        <p:nvSpPr>
          <p:cNvPr id="24" name="Rounded Rectangle 23"/>
          <p:cNvSpPr/>
          <p:nvPr/>
        </p:nvSpPr>
        <p:spPr>
          <a:xfrm>
            <a:off x="4576217" y="1484784"/>
            <a:ext cx="4244256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000" b="1" dirty="0" smtClean="0">
              <a:solidFill>
                <a:srgbClr val="96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bg-BG" sz="2000" b="1" dirty="0" smtClean="0">
              <a:solidFill>
                <a:srgbClr val="96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bg-BG" b="1" dirty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ТРИБОЛОГИЧНИ </a:t>
            </a:r>
            <a:r>
              <a:rPr lang="bg-BG" b="1" dirty="0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СВОЙСТВА </a:t>
            </a:r>
            <a:r>
              <a:rPr lang="en-US" b="1" dirty="0" smtClean="0">
                <a:solidFill>
                  <a:srgbClr val="7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Cr/CrN/CrN-</a:t>
            </a:r>
            <a:r>
              <a:rPr lang="en-US" b="1" dirty="0" err="1" smtClean="0">
                <a:solidFill>
                  <a:srgbClr val="7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AlN_ml</a:t>
            </a:r>
            <a:endParaRPr lang="bg-BG" b="1" dirty="0" smtClean="0">
              <a:solidFill>
                <a:srgbClr val="7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000" b="1" dirty="0">
              <a:solidFill>
                <a:srgbClr val="9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bg-BG" sz="2200" b="1" dirty="0">
              <a:solidFill>
                <a:srgbClr val="96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506" y="2276872"/>
            <a:ext cx="4682893" cy="280831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4355976" y="5189421"/>
            <a:ext cx="460800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Контратяло - 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= 5 N;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l=4 mm;</a:t>
            </a: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L= </a:t>
            </a: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 (12500 </a:t>
            </a: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минавания)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Резултати: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Ft = 2.</a:t>
            </a: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µ = 0.</a:t>
            </a: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  <a:p>
            <a:pPr marL="285750" indent="-285750" algn="ctr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L= 1</a:t>
            </a: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00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(2500</a:t>
            </a: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минавания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bg-BG" sz="1400" b="1" dirty="0">
                <a:latin typeface="Arial" panose="020B0604020202020204" pitchFamily="34" charset="0"/>
                <a:cs typeface="Arial" panose="020B0604020202020204" pitchFamily="34" charset="0"/>
              </a:rPr>
              <a:t>Резултати: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Ft = 2.99 N</a:t>
            </a:r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µ =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0.59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33423" y="130802"/>
            <a:ext cx="8871174" cy="1177098"/>
            <a:chOff x="165322" y="130802"/>
            <a:chExt cx="8871174" cy="1177098"/>
          </a:xfrm>
        </p:grpSpPr>
        <p:grpSp>
          <p:nvGrpSpPr>
            <p:cNvPr id="19" name="Group 4"/>
            <p:cNvGrpSpPr>
              <a:grpSpLocks noChangeAspect="1"/>
            </p:cNvGrpSpPr>
            <p:nvPr/>
          </p:nvGrpSpPr>
          <p:grpSpPr bwMode="auto">
            <a:xfrm>
              <a:off x="165322" y="142876"/>
              <a:ext cx="8871174" cy="1165024"/>
              <a:chOff x="474" y="90"/>
              <a:chExt cx="6771" cy="862"/>
            </a:xfrm>
          </p:grpSpPr>
          <p:sp>
            <p:nvSpPr>
              <p:cNvPr id="2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88" y="90"/>
                <a:ext cx="6687" cy="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2" name="Rectangle 5"/>
              <p:cNvSpPr>
                <a:spLocks noChangeArrowheads="1"/>
              </p:cNvSpPr>
              <p:nvPr/>
            </p:nvSpPr>
            <p:spPr bwMode="auto">
              <a:xfrm>
                <a:off x="1317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ectangle 6"/>
              <p:cNvSpPr>
                <a:spLocks noChangeArrowheads="1"/>
              </p:cNvSpPr>
              <p:nvPr/>
            </p:nvSpPr>
            <p:spPr bwMode="auto">
              <a:xfrm>
                <a:off x="3836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7183" y="838"/>
                <a:ext cx="62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auto">
              <a:xfrm>
                <a:off x="474" y="921"/>
                <a:ext cx="672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pic>
            <p:nvPicPr>
              <p:cNvPr id="28" name="Picture 1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2" y="92"/>
                <a:ext cx="971" cy="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436" y="130802"/>
              <a:ext cx="1104265" cy="111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58926"/>
            <a:ext cx="3434357" cy="369556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5890" y="5211298"/>
            <a:ext cx="3127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Трибометър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UMT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Tribolab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(Bruker), </a:t>
            </a:r>
            <a:r>
              <a:rPr lang="bg-BG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САЩ</a:t>
            </a:r>
            <a:endParaRPr lang="bg-BG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341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092D-43BA-4B2C-915D-72572D1E9757}" type="slidenum">
              <a:rPr lang="bg-BG" smtClean="0"/>
              <a:pPr/>
              <a:t>13</a:t>
            </a:fld>
            <a:endParaRPr lang="bg-BG"/>
          </a:p>
        </p:txBody>
      </p:sp>
      <p:grpSp>
        <p:nvGrpSpPr>
          <p:cNvPr id="10" name="Group 9"/>
          <p:cNvGrpSpPr/>
          <p:nvPr/>
        </p:nvGrpSpPr>
        <p:grpSpPr>
          <a:xfrm>
            <a:off x="119185" y="6273225"/>
            <a:ext cx="2817937" cy="584775"/>
            <a:chOff x="119185" y="6273225"/>
            <a:chExt cx="2817937" cy="584775"/>
          </a:xfrm>
        </p:grpSpPr>
        <p:sp>
          <p:nvSpPr>
            <p:cNvPr id="11" name="TextBox 10"/>
            <p:cNvSpPr txBox="1"/>
            <p:nvPr/>
          </p:nvSpPr>
          <p:spPr>
            <a:xfrm>
              <a:off x="165322" y="6273225"/>
              <a:ext cx="2771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g-BG" sz="1600" b="1" i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itchFamily="34" charset="0"/>
                </a:rPr>
                <a:t>        </a:t>
              </a:r>
              <a:endParaRPr lang="bg-BG" sz="1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endParaRPr>
            </a:p>
            <a:p>
              <a:pPr algn="ctr"/>
              <a:r>
                <a:rPr lang="bg-BG" sz="1600" b="1" i="1" dirty="0" smtClean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itchFamily="34" charset="0"/>
                </a:rPr>
                <a:t>ЦЛПФ – Пловдив, БАН</a:t>
              </a:r>
              <a:endParaRPr lang="bg-BG" sz="16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pic>
          <p:nvPicPr>
            <p:cNvPr id="12" name="Picture 4" descr="C:\Users\Tetiana\Desktop\Picture 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4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85" y="6363122"/>
              <a:ext cx="386705" cy="39186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</p:pic>
      </p:grpSp>
      <p:sp>
        <p:nvSpPr>
          <p:cNvPr id="2" name="Rounded Rectangle 1"/>
          <p:cNvSpPr/>
          <p:nvPr/>
        </p:nvSpPr>
        <p:spPr>
          <a:xfrm>
            <a:off x="296977" y="1339551"/>
            <a:ext cx="4166446" cy="4681736"/>
          </a:xfrm>
          <a:prstGeom prst="roundRect">
            <a:avLst/>
          </a:prstGeom>
          <a:solidFill>
            <a:srgbClr val="F7C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g-BG" b="1" dirty="0" smtClean="0">
              <a:solidFill>
                <a:srgbClr val="76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800"/>
              </a:spcBef>
              <a:spcAft>
                <a:spcPts val="600"/>
              </a:spcAft>
            </a:pPr>
            <a:r>
              <a:rPr lang="bg-BG" b="1" dirty="0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Твърдо </a:t>
            </a:r>
            <a:r>
              <a:rPr lang="bg-BG" b="1" dirty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многослойно покритие </a:t>
            </a:r>
            <a:r>
              <a:rPr lang="en-US" b="1" dirty="0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Cr/CrN/CrN-</a:t>
            </a:r>
            <a:r>
              <a:rPr lang="en-US" b="1" dirty="0" err="1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AlN_ml</a:t>
            </a:r>
            <a:endParaRPr lang="bg-BG" b="1" dirty="0">
              <a:solidFill>
                <a:srgbClr val="76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Постигнати параметри: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Твърдост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= </a:t>
            </a:r>
            <a:r>
              <a:rPr lang="bg-BG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 на еластичност E=302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Коефициент на триене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μ=0.08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на модулация Ʌ=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nm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bg-BG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Устойчивост на пластична деформация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US" sz="16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/E</a:t>
            </a:r>
            <a:r>
              <a:rPr lang="en-US" sz="16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</a:t>
            </a:r>
            <a:r>
              <a:rPr lang="bg-BG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Подобряване на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механичните свойства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чрез: 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Оптимизиране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съотношението инертен/реактивен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 и токовете на катодите.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Оптимизиране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периода на модулацията.</a:t>
            </a:r>
          </a:p>
          <a:p>
            <a:pPr algn="ctr"/>
            <a:endParaRPr lang="bg-BG" b="1" dirty="0">
              <a:solidFill>
                <a:srgbClr val="76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bg-BG" b="1" dirty="0" smtClean="0">
              <a:solidFill>
                <a:srgbClr val="76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bg-BG" b="1" dirty="0">
              <a:solidFill>
                <a:srgbClr val="76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bg-BG" b="1" dirty="0" smtClean="0">
              <a:solidFill>
                <a:srgbClr val="76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bg-BG" b="1" dirty="0">
              <a:solidFill>
                <a:srgbClr val="76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bg-BG" b="1" dirty="0" smtClean="0">
              <a:solidFill>
                <a:srgbClr val="76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bg-BG" b="1" dirty="0">
              <a:solidFill>
                <a:srgbClr val="76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bg-BG" b="1" dirty="0" smtClean="0">
              <a:solidFill>
                <a:srgbClr val="76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bg-BG" b="1" dirty="0">
              <a:solidFill>
                <a:srgbClr val="76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bg-BG" b="1" dirty="0" smtClean="0">
              <a:solidFill>
                <a:srgbClr val="76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bg-BG" b="1" dirty="0">
              <a:solidFill>
                <a:srgbClr val="76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bg-BG" dirty="0"/>
          </a:p>
        </p:txBody>
      </p:sp>
      <p:sp>
        <p:nvSpPr>
          <p:cNvPr id="22" name="Rounded Rectangle 21"/>
          <p:cNvSpPr/>
          <p:nvPr/>
        </p:nvSpPr>
        <p:spPr>
          <a:xfrm>
            <a:off x="4932040" y="1339551"/>
            <a:ext cx="4053027" cy="521950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dirty="0" smtClean="0">
              <a:solidFill>
                <a:srgbClr val="7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7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dirty="0" smtClean="0">
              <a:solidFill>
                <a:srgbClr val="7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7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dirty="0" smtClean="0">
              <a:solidFill>
                <a:srgbClr val="7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solidFill>
                <a:srgbClr val="76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>
              <a:solidFill>
                <a:srgbClr val="76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 smtClean="0">
              <a:solidFill>
                <a:srgbClr val="76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>
              <a:solidFill>
                <a:srgbClr val="76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 smtClean="0">
              <a:solidFill>
                <a:srgbClr val="76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bg-BG" b="1" dirty="0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Нанокомпозитно </a:t>
            </a:r>
            <a:r>
              <a:rPr lang="bg-BG" b="1" dirty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многослойно покритие </a:t>
            </a:r>
            <a:r>
              <a:rPr lang="en-US" b="1" dirty="0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Ti/</a:t>
            </a:r>
            <a:r>
              <a:rPr lang="en-US" b="1" dirty="0" err="1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TiN</a:t>
            </a:r>
            <a:r>
              <a:rPr lang="en-US" b="1" dirty="0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b="1" dirty="0" err="1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TiN-AlSiN_ml</a:t>
            </a:r>
            <a:endParaRPr lang="en-US" b="1" dirty="0" smtClean="0">
              <a:solidFill>
                <a:srgbClr val="76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Постигнати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параметри:</a:t>
            </a:r>
          </a:p>
          <a:p>
            <a:pPr marL="10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Твърдост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=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marL="10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 на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еластичност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E=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422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marL="10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Коефициент на триене μ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0.083</a:t>
            </a:r>
          </a:p>
          <a:p>
            <a:pPr marL="10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модулация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Ʌ=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400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Устойчивост на пластична деформация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US" sz="16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/E</a:t>
            </a:r>
            <a:r>
              <a:rPr lang="en-US" sz="16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0.28</a:t>
            </a:r>
          </a:p>
          <a:p>
            <a:pPr>
              <a:spcAft>
                <a:spcPts val="600"/>
              </a:spcAft>
            </a:pPr>
            <a:endPara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Подобряване 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механичните свойства чрез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Оптимизиране на </a:t>
            </a:r>
            <a:r>
              <a:rPr lang="bg-BG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температурата на нанасянето.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Оптимизиране на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броя периоди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модулацията.</a:t>
            </a:r>
          </a:p>
          <a:p>
            <a:pPr lvl="0"/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g-BG" b="1" dirty="0" smtClean="0">
              <a:solidFill>
                <a:srgbClr val="76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bg-BG" b="1" dirty="0" smtClean="0">
              <a:solidFill>
                <a:srgbClr val="76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bg-BG" b="1" dirty="0">
              <a:solidFill>
                <a:srgbClr val="76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bg-BG" b="1" dirty="0" smtClean="0">
              <a:solidFill>
                <a:srgbClr val="76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bg-BG" b="1" dirty="0">
              <a:solidFill>
                <a:srgbClr val="76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bg-BG" b="1" dirty="0" smtClean="0">
              <a:solidFill>
                <a:srgbClr val="76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bg-BG" b="1" dirty="0">
              <a:solidFill>
                <a:srgbClr val="76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bg-BG" b="1" dirty="0" smtClean="0">
              <a:solidFill>
                <a:srgbClr val="76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bg-BG" b="1" dirty="0">
              <a:solidFill>
                <a:srgbClr val="76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bg-BG" b="1" dirty="0" smtClean="0">
              <a:solidFill>
                <a:srgbClr val="76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bg-BG" b="1" dirty="0">
              <a:solidFill>
                <a:srgbClr val="76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bg-BG" dirty="0"/>
          </a:p>
        </p:txBody>
      </p:sp>
      <p:grpSp>
        <p:nvGrpSpPr>
          <p:cNvPr id="21" name="Group 20"/>
          <p:cNvGrpSpPr/>
          <p:nvPr/>
        </p:nvGrpSpPr>
        <p:grpSpPr>
          <a:xfrm>
            <a:off x="165322" y="130802"/>
            <a:ext cx="8871174" cy="1177098"/>
            <a:chOff x="165322" y="130802"/>
            <a:chExt cx="8871174" cy="1177098"/>
          </a:xfrm>
        </p:grpSpPr>
        <p:grpSp>
          <p:nvGrpSpPr>
            <p:cNvPr id="23" name="Group 4"/>
            <p:cNvGrpSpPr>
              <a:grpSpLocks noChangeAspect="1"/>
            </p:cNvGrpSpPr>
            <p:nvPr/>
          </p:nvGrpSpPr>
          <p:grpSpPr bwMode="auto">
            <a:xfrm>
              <a:off x="165322" y="142876"/>
              <a:ext cx="8871174" cy="1165024"/>
              <a:chOff x="474" y="90"/>
              <a:chExt cx="6771" cy="862"/>
            </a:xfrm>
          </p:grpSpPr>
          <p:sp>
            <p:nvSpPr>
              <p:cNvPr id="2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88" y="90"/>
                <a:ext cx="6687" cy="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6" name="Rectangle 5"/>
              <p:cNvSpPr>
                <a:spLocks noChangeArrowheads="1"/>
              </p:cNvSpPr>
              <p:nvPr/>
            </p:nvSpPr>
            <p:spPr bwMode="auto">
              <a:xfrm>
                <a:off x="1317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Rectangle 6"/>
              <p:cNvSpPr>
                <a:spLocks noChangeArrowheads="1"/>
              </p:cNvSpPr>
              <p:nvPr/>
            </p:nvSpPr>
            <p:spPr bwMode="auto">
              <a:xfrm>
                <a:off x="3836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Rectangle 7"/>
              <p:cNvSpPr>
                <a:spLocks noChangeArrowheads="1"/>
              </p:cNvSpPr>
              <p:nvPr/>
            </p:nvSpPr>
            <p:spPr bwMode="auto">
              <a:xfrm>
                <a:off x="7183" y="838"/>
                <a:ext cx="62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474" y="921"/>
                <a:ext cx="672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pic>
            <p:nvPicPr>
              <p:cNvPr id="31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2" y="92"/>
                <a:ext cx="971" cy="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436" y="130802"/>
              <a:ext cx="1104265" cy="111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02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092D-43BA-4B2C-915D-72572D1E9757}" type="slidenum">
              <a:rPr lang="bg-BG" smtClean="0"/>
              <a:pPr/>
              <a:t>14</a:t>
            </a:fld>
            <a:endParaRPr lang="bg-BG" dirty="0"/>
          </a:p>
        </p:txBody>
      </p:sp>
      <p:sp>
        <p:nvSpPr>
          <p:cNvPr id="2" name="TextBox 1"/>
          <p:cNvSpPr txBox="1"/>
          <p:nvPr/>
        </p:nvSpPr>
        <p:spPr>
          <a:xfrm>
            <a:off x="1866175" y="2382272"/>
            <a:ext cx="56886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bg-BG" sz="4000" b="1" i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БЛАГОДАРЯ</a:t>
            </a:r>
          </a:p>
          <a:p>
            <a:pPr algn="ctr">
              <a:spcAft>
                <a:spcPts val="600"/>
              </a:spcAft>
            </a:pPr>
            <a:r>
              <a:rPr lang="bg-BG" sz="4000" b="1" i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ЗА</a:t>
            </a:r>
          </a:p>
          <a:p>
            <a:pPr algn="ctr">
              <a:spcAft>
                <a:spcPts val="600"/>
              </a:spcAft>
            </a:pPr>
            <a:r>
              <a:rPr lang="bg-BG" sz="4000" b="1" i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ВНИМАНИЕТО!</a:t>
            </a:r>
            <a:endParaRPr lang="bg-BG" sz="4000" b="1" i="1" dirty="0">
              <a:solidFill>
                <a:srgbClr val="7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9185" y="6273225"/>
            <a:ext cx="2817937" cy="584775"/>
            <a:chOff x="119185" y="6273225"/>
            <a:chExt cx="2817937" cy="584775"/>
          </a:xfrm>
        </p:grpSpPr>
        <p:sp>
          <p:nvSpPr>
            <p:cNvPr id="11" name="TextBox 10"/>
            <p:cNvSpPr txBox="1"/>
            <p:nvPr/>
          </p:nvSpPr>
          <p:spPr>
            <a:xfrm>
              <a:off x="165322" y="6273225"/>
              <a:ext cx="2771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g-BG" sz="1600" b="1" i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itchFamily="34" charset="0"/>
                </a:rPr>
                <a:t>        </a:t>
              </a:r>
              <a:endParaRPr lang="bg-BG" sz="1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endParaRPr>
            </a:p>
            <a:p>
              <a:pPr algn="ctr"/>
              <a:r>
                <a:rPr lang="bg-BG" sz="1600" b="1" i="1" dirty="0" smtClean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itchFamily="34" charset="0"/>
                </a:rPr>
                <a:t>ЦЛПФ – Пловдив, БАН</a:t>
              </a:r>
              <a:endParaRPr lang="bg-BG" sz="16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pic>
          <p:nvPicPr>
            <p:cNvPr id="12" name="Picture 4" descr="C:\Users\Tetiana\Desktop\Picture 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4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85" y="6363122"/>
              <a:ext cx="386705" cy="39186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</p:pic>
      </p:grpSp>
      <p:grpSp>
        <p:nvGrpSpPr>
          <p:cNvPr id="22" name="Group 21"/>
          <p:cNvGrpSpPr/>
          <p:nvPr/>
        </p:nvGrpSpPr>
        <p:grpSpPr>
          <a:xfrm>
            <a:off x="133423" y="130802"/>
            <a:ext cx="8871174" cy="1177098"/>
            <a:chOff x="165322" y="130802"/>
            <a:chExt cx="8871174" cy="1177098"/>
          </a:xfrm>
        </p:grpSpPr>
        <p:grpSp>
          <p:nvGrpSpPr>
            <p:cNvPr id="23" name="Group 4"/>
            <p:cNvGrpSpPr>
              <a:grpSpLocks noChangeAspect="1"/>
            </p:cNvGrpSpPr>
            <p:nvPr/>
          </p:nvGrpSpPr>
          <p:grpSpPr bwMode="auto">
            <a:xfrm>
              <a:off x="165322" y="142876"/>
              <a:ext cx="8871174" cy="1165024"/>
              <a:chOff x="474" y="90"/>
              <a:chExt cx="6771" cy="862"/>
            </a:xfrm>
          </p:grpSpPr>
          <p:sp>
            <p:nvSpPr>
              <p:cNvPr id="2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88" y="90"/>
                <a:ext cx="6687" cy="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6" name="Rectangle 5"/>
              <p:cNvSpPr>
                <a:spLocks noChangeArrowheads="1"/>
              </p:cNvSpPr>
              <p:nvPr/>
            </p:nvSpPr>
            <p:spPr bwMode="auto">
              <a:xfrm>
                <a:off x="1317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Rectangle 6"/>
              <p:cNvSpPr>
                <a:spLocks noChangeArrowheads="1"/>
              </p:cNvSpPr>
              <p:nvPr/>
            </p:nvSpPr>
            <p:spPr bwMode="auto">
              <a:xfrm>
                <a:off x="3836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Rectangle 7"/>
              <p:cNvSpPr>
                <a:spLocks noChangeArrowheads="1"/>
              </p:cNvSpPr>
              <p:nvPr/>
            </p:nvSpPr>
            <p:spPr bwMode="auto">
              <a:xfrm>
                <a:off x="7183" y="838"/>
                <a:ext cx="62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474" y="921"/>
                <a:ext cx="672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pic>
            <p:nvPicPr>
              <p:cNvPr id="31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2" y="92"/>
                <a:ext cx="971" cy="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436" y="130802"/>
              <a:ext cx="1104265" cy="111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311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092D-43BA-4B2C-915D-72572D1E9757}" type="slidenum">
              <a:rPr lang="bg-BG" smtClean="0"/>
              <a:pPr/>
              <a:t>2</a:t>
            </a:fld>
            <a:endParaRPr lang="bg-BG" dirty="0"/>
          </a:p>
        </p:txBody>
      </p:sp>
      <p:sp>
        <p:nvSpPr>
          <p:cNvPr id="6" name="TextBox 5"/>
          <p:cNvSpPr txBox="1"/>
          <p:nvPr/>
        </p:nvSpPr>
        <p:spPr>
          <a:xfrm>
            <a:off x="369555" y="2564904"/>
            <a:ext cx="8568952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sz="1600" b="1" dirty="0" smtClean="0">
                <a:solidFill>
                  <a:srgbClr val="7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ИЗСЛЕДОВАТЕЛСКИ МЕТОДИ</a:t>
            </a:r>
          </a:p>
          <a:p>
            <a:pPr marL="0" lvl="1" algn="ctr"/>
            <a:endParaRPr lang="ru-RU" sz="1600" b="1" dirty="0" smtClean="0">
              <a:solidFill>
                <a:srgbClr val="7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spcAft>
                <a:spcPts val="300"/>
              </a:spcAft>
              <a:buClr>
                <a:srgbClr val="640000"/>
              </a:buClr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КАЛОТЕСТ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Определяне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на дебелина на тънки слоеве  и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покрития (монослойни и многослойни)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spcAft>
                <a:spcPts val="300"/>
              </a:spcAft>
              <a:buClr>
                <a:srgbClr val="640000"/>
              </a:buClr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НАНО</a:t>
            </a:r>
            <a:r>
              <a:rPr lang="bg-BG" sz="14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НДЕНТИРАНЕ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- Нанотвърдост и модул на еластичност </a:t>
            </a:r>
          </a:p>
          <a:p>
            <a:pPr marL="285750" lvl="1" indent="-285750" algn="just">
              <a:spcAft>
                <a:spcPts val="300"/>
              </a:spcAft>
              <a:buClr>
                <a:srgbClr val="640000"/>
              </a:buClr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 ЗА НАДРАСКВАНЕ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Адхезия към подложката, устойчивост на надраскване, дълбочина на надраскване, коефициент на триене, деламиниране. </a:t>
            </a:r>
          </a:p>
          <a:p>
            <a:pPr marL="285750" lvl="1" indent="-285750" algn="just">
              <a:spcAft>
                <a:spcPts val="300"/>
              </a:spcAft>
              <a:buClr>
                <a:srgbClr val="640000"/>
              </a:buClr>
              <a:buFont typeface="Wingdings" panose="05000000000000000000" pitchFamily="2" charset="2"/>
              <a:buChar char="Ø"/>
            </a:pPr>
            <a:r>
              <a:rPr lang="bg-BG" sz="14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КАНИРАЩА ЕЛЕКТРОННА  МИКРОСКОПИЯ (</a:t>
            </a:r>
            <a:r>
              <a:rPr lang="en-GB" sz="14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SEM)</a:t>
            </a:r>
            <a:r>
              <a:rPr lang="bg-BG" sz="14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Изследване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на морфология на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повърхността и по напречен срез. </a:t>
            </a:r>
            <a:endParaRPr lang="bg-BG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spcAft>
                <a:spcPts val="300"/>
              </a:spcAft>
              <a:buClr>
                <a:srgbClr val="640000"/>
              </a:buClr>
              <a:buFont typeface="Wingdings" panose="05000000000000000000" pitchFamily="2" charset="2"/>
              <a:buChar char="Ø"/>
            </a:pPr>
            <a:r>
              <a:rPr lang="en-GB" sz="14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SEM/EDS </a:t>
            </a:r>
            <a:r>
              <a:rPr lang="bg-BG" sz="14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r>
              <a:rPr lang="bg-BG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Изследване на елементен състав и структура на повърхността и по напречен срез.</a:t>
            </a:r>
          </a:p>
          <a:p>
            <a:pPr marL="285750" lvl="1" indent="-285750" algn="just">
              <a:spcAft>
                <a:spcPts val="300"/>
              </a:spcAft>
              <a:buClr>
                <a:srgbClr val="640000"/>
              </a:buClr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ТРИБОМЕТРИЯ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- Изследване на трибологични свойства (износоустойчивост  и коефициент на триене при различни температури).</a:t>
            </a:r>
            <a:endParaRPr lang="bg-BG"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9185" y="6273225"/>
            <a:ext cx="2817937" cy="584775"/>
            <a:chOff x="119185" y="6273225"/>
            <a:chExt cx="2817937" cy="584775"/>
          </a:xfrm>
        </p:grpSpPr>
        <p:sp>
          <p:nvSpPr>
            <p:cNvPr id="12" name="TextBox 11"/>
            <p:cNvSpPr txBox="1"/>
            <p:nvPr/>
          </p:nvSpPr>
          <p:spPr>
            <a:xfrm>
              <a:off x="165322" y="6273225"/>
              <a:ext cx="2771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g-BG" sz="1600" b="1" i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itchFamily="34" charset="0"/>
                </a:rPr>
                <a:t>        </a:t>
              </a:r>
              <a:endParaRPr lang="bg-BG" sz="1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endParaRPr>
            </a:p>
            <a:p>
              <a:pPr algn="ctr"/>
              <a:r>
                <a:rPr lang="bg-BG" sz="1600" b="1" i="1" dirty="0" smtClean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itchFamily="34" charset="0"/>
                </a:rPr>
                <a:t>ЦЛПФ – Пловдив, БАН</a:t>
              </a:r>
              <a:endParaRPr lang="bg-BG" sz="16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pic>
          <p:nvPicPr>
            <p:cNvPr id="13" name="Picture 4" descr="C:\Users\Tetiana\Desktop\Picture 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4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85" y="6363122"/>
              <a:ext cx="386705" cy="39186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</p:pic>
      </p:grpSp>
      <p:sp>
        <p:nvSpPr>
          <p:cNvPr id="23" name="Rectangle 22"/>
          <p:cNvSpPr/>
          <p:nvPr/>
        </p:nvSpPr>
        <p:spPr>
          <a:xfrm>
            <a:off x="934461" y="1412776"/>
            <a:ext cx="74232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lvl="1" algn="ctr">
              <a:spcBef>
                <a:spcPts val="600"/>
              </a:spcBef>
              <a:buClr>
                <a:schemeClr val="accent4">
                  <a:lumMod val="75000"/>
                </a:schemeClr>
              </a:buClr>
            </a:pPr>
            <a:r>
              <a:rPr lang="bg-BG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Изследване </a:t>
            </a:r>
            <a:r>
              <a:rPr lang="bg-BG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механични свойства (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нанотвърдост, модул на еластичност, адхезия, устойчивост към износване),</a:t>
            </a:r>
            <a:r>
              <a:rPr lang="bg-BG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състав и структура на разработените покрития.	</a:t>
            </a:r>
            <a:endParaRPr lang="bg-BG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7" name="Group 4"/>
          <p:cNvGrpSpPr>
            <a:grpSpLocks noChangeAspect="1"/>
          </p:cNvGrpSpPr>
          <p:nvPr/>
        </p:nvGrpSpPr>
        <p:grpSpPr bwMode="auto">
          <a:xfrm>
            <a:off x="165322" y="142876"/>
            <a:ext cx="8871174" cy="1165024"/>
            <a:chOff x="474" y="90"/>
            <a:chExt cx="6771" cy="862"/>
          </a:xfrm>
        </p:grpSpPr>
        <p:sp>
          <p:nvSpPr>
            <p:cNvPr id="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8" y="90"/>
              <a:ext cx="6687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1317" y="846"/>
              <a:ext cx="5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3836" y="846"/>
              <a:ext cx="5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7183" y="838"/>
              <a:ext cx="62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 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474" y="921"/>
              <a:ext cx="6722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pic>
          <p:nvPicPr>
            <p:cNvPr id="34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2" y="92"/>
              <a:ext cx="971" cy="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5"/>
          <p:cNvGrpSpPr/>
          <p:nvPr/>
        </p:nvGrpSpPr>
        <p:grpSpPr>
          <a:xfrm>
            <a:off x="133423" y="130802"/>
            <a:ext cx="8871174" cy="1177098"/>
            <a:chOff x="165322" y="130802"/>
            <a:chExt cx="8871174" cy="1177098"/>
          </a:xfrm>
        </p:grpSpPr>
        <p:grpSp>
          <p:nvGrpSpPr>
            <p:cNvPr id="37" name="Group 4"/>
            <p:cNvGrpSpPr>
              <a:grpSpLocks noChangeAspect="1"/>
            </p:cNvGrpSpPr>
            <p:nvPr/>
          </p:nvGrpSpPr>
          <p:grpSpPr bwMode="auto">
            <a:xfrm>
              <a:off x="165322" y="142876"/>
              <a:ext cx="8871174" cy="1165024"/>
              <a:chOff x="474" y="90"/>
              <a:chExt cx="6771" cy="862"/>
            </a:xfrm>
          </p:grpSpPr>
          <p:sp>
            <p:nvSpPr>
              <p:cNvPr id="3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88" y="90"/>
                <a:ext cx="6687" cy="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40" name="Rectangle 5"/>
              <p:cNvSpPr>
                <a:spLocks noChangeArrowheads="1"/>
              </p:cNvSpPr>
              <p:nvPr/>
            </p:nvSpPr>
            <p:spPr bwMode="auto">
              <a:xfrm>
                <a:off x="1317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6"/>
              <p:cNvSpPr>
                <a:spLocks noChangeArrowheads="1"/>
              </p:cNvSpPr>
              <p:nvPr/>
            </p:nvSpPr>
            <p:spPr bwMode="auto">
              <a:xfrm>
                <a:off x="3836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7"/>
              <p:cNvSpPr>
                <a:spLocks noChangeArrowheads="1"/>
              </p:cNvSpPr>
              <p:nvPr/>
            </p:nvSpPr>
            <p:spPr bwMode="auto">
              <a:xfrm>
                <a:off x="7183" y="838"/>
                <a:ext cx="62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8"/>
              <p:cNvSpPr>
                <a:spLocks noChangeArrowheads="1"/>
              </p:cNvSpPr>
              <p:nvPr/>
            </p:nvSpPr>
            <p:spPr bwMode="auto">
              <a:xfrm>
                <a:off x="474" y="921"/>
                <a:ext cx="672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pic>
            <p:nvPicPr>
              <p:cNvPr id="45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2" y="92"/>
                <a:ext cx="971" cy="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8" name="Picture 3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69" y="130802"/>
              <a:ext cx="1104265" cy="111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536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092D-43BA-4B2C-915D-72572D1E9757}" type="slidenum">
              <a:rPr lang="bg-BG" smtClean="0"/>
              <a:pPr/>
              <a:t>3</a:t>
            </a:fld>
            <a:endParaRPr lang="bg-BG"/>
          </a:p>
        </p:txBody>
      </p:sp>
      <p:grpSp>
        <p:nvGrpSpPr>
          <p:cNvPr id="9" name="Group 8"/>
          <p:cNvGrpSpPr/>
          <p:nvPr/>
        </p:nvGrpSpPr>
        <p:grpSpPr>
          <a:xfrm>
            <a:off x="119185" y="6273225"/>
            <a:ext cx="2817937" cy="584775"/>
            <a:chOff x="119185" y="6273225"/>
            <a:chExt cx="2817937" cy="584775"/>
          </a:xfrm>
        </p:grpSpPr>
        <p:sp>
          <p:nvSpPr>
            <p:cNvPr id="10" name="TextBox 9"/>
            <p:cNvSpPr txBox="1"/>
            <p:nvPr/>
          </p:nvSpPr>
          <p:spPr>
            <a:xfrm>
              <a:off x="165322" y="6273225"/>
              <a:ext cx="2771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g-BG" sz="1600" b="1" i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itchFamily="34" charset="0"/>
                </a:rPr>
                <a:t>        </a:t>
              </a:r>
              <a:endParaRPr lang="bg-BG" sz="1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endParaRPr>
            </a:p>
            <a:p>
              <a:pPr algn="ctr"/>
              <a:r>
                <a:rPr lang="bg-BG" sz="1600" b="1" i="1" dirty="0" smtClean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itchFamily="34" charset="0"/>
                </a:rPr>
                <a:t>ЦЛПФ – Пловдив, БАН</a:t>
              </a:r>
              <a:endParaRPr lang="bg-BG" sz="16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pic>
          <p:nvPicPr>
            <p:cNvPr id="11" name="Picture 4" descr="C:\Users\Tetiana\Desktop\Picture 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85" y="6363122"/>
              <a:ext cx="386705" cy="39186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</p:pic>
      </p:grpSp>
      <p:grpSp>
        <p:nvGrpSpPr>
          <p:cNvPr id="22" name="Group 21"/>
          <p:cNvGrpSpPr/>
          <p:nvPr/>
        </p:nvGrpSpPr>
        <p:grpSpPr>
          <a:xfrm>
            <a:off x="133423" y="130802"/>
            <a:ext cx="8871174" cy="1177098"/>
            <a:chOff x="165322" y="130802"/>
            <a:chExt cx="8871174" cy="1177098"/>
          </a:xfrm>
        </p:grpSpPr>
        <p:grpSp>
          <p:nvGrpSpPr>
            <p:cNvPr id="23" name="Group 4"/>
            <p:cNvGrpSpPr>
              <a:grpSpLocks noChangeAspect="1"/>
            </p:cNvGrpSpPr>
            <p:nvPr/>
          </p:nvGrpSpPr>
          <p:grpSpPr bwMode="auto">
            <a:xfrm>
              <a:off x="165322" y="142876"/>
              <a:ext cx="8871174" cy="1165024"/>
              <a:chOff x="474" y="90"/>
              <a:chExt cx="6771" cy="862"/>
            </a:xfrm>
          </p:grpSpPr>
          <p:sp>
            <p:nvSpPr>
              <p:cNvPr id="2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88" y="90"/>
                <a:ext cx="6687" cy="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6" name="Rectangle 5"/>
              <p:cNvSpPr>
                <a:spLocks noChangeArrowheads="1"/>
              </p:cNvSpPr>
              <p:nvPr/>
            </p:nvSpPr>
            <p:spPr bwMode="auto">
              <a:xfrm>
                <a:off x="1317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Rectangle 6"/>
              <p:cNvSpPr>
                <a:spLocks noChangeArrowheads="1"/>
              </p:cNvSpPr>
              <p:nvPr/>
            </p:nvSpPr>
            <p:spPr bwMode="auto">
              <a:xfrm>
                <a:off x="3836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Rectangle 7"/>
              <p:cNvSpPr>
                <a:spLocks noChangeArrowheads="1"/>
              </p:cNvSpPr>
              <p:nvPr/>
            </p:nvSpPr>
            <p:spPr bwMode="auto">
              <a:xfrm>
                <a:off x="7183" y="838"/>
                <a:ext cx="62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474" y="921"/>
                <a:ext cx="672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pic>
            <p:nvPicPr>
              <p:cNvPr id="31" name="Picture 1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2" y="92"/>
                <a:ext cx="971" cy="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69" y="130802"/>
              <a:ext cx="1104265" cy="111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4374737" y="1592796"/>
            <a:ext cx="4552225" cy="4783832"/>
            <a:chOff x="4374737" y="1592796"/>
            <a:chExt cx="4552225" cy="4783832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737" y="1592796"/>
              <a:ext cx="4538779" cy="32403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4388183" y="4899300"/>
              <a:ext cx="4538779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g-BG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Специализирано оборудване </a:t>
              </a:r>
              <a:r>
                <a:rPr lang="en-US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Compact Platform </a:t>
              </a:r>
              <a:r>
                <a:rPr lang="en-US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CPX-MHT/NHT</a:t>
              </a:r>
              <a:endParaRPr lang="bg-BG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изследване на механични свойства</a:t>
              </a:r>
            </a:p>
            <a:p>
              <a:pPr algn="ctr"/>
              <a:r>
                <a:rPr lang="en-US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(CSM </a:t>
              </a:r>
              <a:r>
                <a:rPr lang="en-US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Instruments, Швейцария</a:t>
              </a:r>
              <a:r>
                <a:rPr lang="bg-BG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4472" y="1700808"/>
            <a:ext cx="3445870" cy="3918665"/>
            <a:chOff x="314472" y="1700808"/>
            <a:chExt cx="3445870" cy="3918665"/>
          </a:xfrm>
        </p:grpSpPr>
        <p:sp>
          <p:nvSpPr>
            <p:cNvPr id="2" name="Rectangle 1"/>
            <p:cNvSpPr/>
            <p:nvPr/>
          </p:nvSpPr>
          <p:spPr>
            <a:xfrm>
              <a:off x="330906" y="1700808"/>
              <a:ext cx="3419911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g-BG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Компактна апаратура </a:t>
              </a:r>
            </a:p>
            <a:p>
              <a:pPr algn="ctr"/>
              <a:r>
                <a:rPr lang="en-US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Calotest</a:t>
              </a:r>
              <a:r>
                <a:rPr lang="bg-BG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</a:t>
              </a:r>
              <a:r>
                <a:rPr lang="en-US" b="1" baseline="30000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endParaRPr lang="bg-BG" b="1" baseline="30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bg-BG" b="1" dirty="0">
                  <a:solidFill>
                    <a:srgbClr val="39639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определяне на дебелина</a:t>
              </a:r>
              <a:r>
                <a:rPr lang="en-US" b="1" dirty="0">
                  <a:solidFill>
                    <a:srgbClr val="39639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bg-BG" b="1" dirty="0">
                <a:solidFill>
                  <a:srgbClr val="39639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Anton </a:t>
              </a:r>
              <a:r>
                <a:rPr lang="en-US" b="1" dirty="0" err="1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Paar</a:t>
              </a:r>
              <a:r>
                <a:rPr lang="bg-BG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Швейцария)</a:t>
              </a:r>
              <a:endParaRPr lang="bg-BG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472" y="3099193"/>
              <a:ext cx="3445870" cy="2520280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3997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092D-43BA-4B2C-915D-72572D1E9757}" type="slidenum">
              <a:rPr lang="bg-BG" smtClean="0"/>
              <a:pPr/>
              <a:t>4</a:t>
            </a:fld>
            <a:endParaRPr lang="bg-BG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484" y="1916832"/>
            <a:ext cx="4177607" cy="378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746249" y="5700343"/>
            <a:ext cx="4116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bg-BG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Многослойно нанокомпозитно </a:t>
            </a:r>
            <a:r>
              <a:rPr lang="bg-BG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покритие </a:t>
            </a:r>
            <a:endParaRPr lang="bg-BG" sz="16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bg-BG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TiN-AlSiN </a:t>
            </a:r>
            <a:r>
              <a:rPr lang="bg-BG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 </a:t>
            </a:r>
            <a:r>
              <a:rPr lang="en-US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</a:t>
            </a:r>
            <a:r>
              <a:rPr lang="bg-BG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периода на </a:t>
            </a:r>
            <a:r>
              <a:rPr lang="bg-BG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модулация</a:t>
            </a:r>
            <a:endParaRPr lang="bg-BG" sz="16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5" y="1844824"/>
            <a:ext cx="3428563" cy="279420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58669" y="4649297"/>
            <a:ext cx="19104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bg-BG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AlSiN-монослой</a:t>
            </a:r>
            <a:endParaRPr lang="bg-BG" sz="16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347864" y="1312014"/>
            <a:ext cx="4443498" cy="4320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ОПРЕДЕЛЯНЕ НА ДЕБЕЛИНА</a:t>
            </a:r>
            <a:endParaRPr lang="bg-BG" b="1" dirty="0">
              <a:solidFill>
                <a:srgbClr val="76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33423" y="130802"/>
            <a:ext cx="8871174" cy="1177098"/>
            <a:chOff x="165322" y="130802"/>
            <a:chExt cx="8871174" cy="1177098"/>
          </a:xfrm>
        </p:grpSpPr>
        <p:grpSp>
          <p:nvGrpSpPr>
            <p:cNvPr id="20" name="Group 4"/>
            <p:cNvGrpSpPr>
              <a:grpSpLocks noChangeAspect="1"/>
            </p:cNvGrpSpPr>
            <p:nvPr/>
          </p:nvGrpSpPr>
          <p:grpSpPr bwMode="auto">
            <a:xfrm>
              <a:off x="165322" y="142876"/>
              <a:ext cx="8871174" cy="1165024"/>
              <a:chOff x="474" y="90"/>
              <a:chExt cx="6771" cy="862"/>
            </a:xfrm>
          </p:grpSpPr>
          <p:sp>
            <p:nvSpPr>
              <p:cNvPr id="2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88" y="90"/>
                <a:ext cx="6687" cy="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1317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3836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7183" y="838"/>
                <a:ext cx="62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auto">
              <a:xfrm>
                <a:off x="474" y="921"/>
                <a:ext cx="672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pic>
            <p:nvPicPr>
              <p:cNvPr id="28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2" y="92"/>
                <a:ext cx="971" cy="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69" y="130802"/>
              <a:ext cx="1104265" cy="111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119185" y="6273225"/>
            <a:ext cx="2817937" cy="584775"/>
            <a:chOff x="119185" y="6273225"/>
            <a:chExt cx="2817937" cy="584775"/>
          </a:xfrm>
        </p:grpSpPr>
        <p:sp>
          <p:nvSpPr>
            <p:cNvPr id="29" name="TextBox 28"/>
            <p:cNvSpPr txBox="1"/>
            <p:nvPr/>
          </p:nvSpPr>
          <p:spPr>
            <a:xfrm>
              <a:off x="165322" y="6273225"/>
              <a:ext cx="2771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g-BG" sz="1600" b="1" i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itchFamily="34" charset="0"/>
                </a:rPr>
                <a:t>        </a:t>
              </a:r>
              <a:endParaRPr lang="bg-BG" sz="1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endParaRPr>
            </a:p>
            <a:p>
              <a:pPr algn="ctr"/>
              <a:r>
                <a:rPr lang="bg-BG" sz="1600" b="1" i="1" dirty="0" smtClean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itchFamily="34" charset="0"/>
                </a:rPr>
                <a:t>ЦЛПФ – Пловдив, БАН</a:t>
              </a:r>
              <a:endParaRPr lang="bg-BG" sz="16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pic>
          <p:nvPicPr>
            <p:cNvPr id="30" name="Picture 4" descr="C:\Users\Tetiana\Desktop\Picture 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64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85" y="6363122"/>
              <a:ext cx="386705" cy="39186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355" y="4813794"/>
            <a:ext cx="2094970" cy="154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59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092D-43BA-4B2C-915D-72572D1E9757}" type="slidenum">
              <a:rPr lang="bg-BG" smtClean="0"/>
              <a:pPr/>
              <a:t>5</a:t>
            </a:fld>
            <a:endParaRPr lang="bg-BG"/>
          </a:p>
        </p:txBody>
      </p:sp>
      <p:grpSp>
        <p:nvGrpSpPr>
          <p:cNvPr id="7" name="Group 6"/>
          <p:cNvGrpSpPr/>
          <p:nvPr/>
        </p:nvGrpSpPr>
        <p:grpSpPr>
          <a:xfrm>
            <a:off x="395861" y="2007950"/>
            <a:ext cx="2735979" cy="3547214"/>
            <a:chOff x="395861" y="1550750"/>
            <a:chExt cx="2735979" cy="3547214"/>
          </a:xfrm>
        </p:grpSpPr>
        <p:sp>
          <p:nvSpPr>
            <p:cNvPr id="8" name="Rounded Rectangle 7"/>
            <p:cNvSpPr/>
            <p:nvPr/>
          </p:nvSpPr>
          <p:spPr>
            <a:xfrm>
              <a:off x="395861" y="1550750"/>
              <a:ext cx="2735979" cy="432049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760000"/>
                  </a:solidFill>
                  <a:latin typeface="Arial" pitchFamily="34" charset="0"/>
                  <a:cs typeface="Arial" pitchFamily="34" charset="0"/>
                </a:rPr>
                <a:t>НАНОИНДЕНТИРАНЕ</a:t>
              </a:r>
              <a:r>
                <a:rPr lang="en-US" b="1" dirty="0" smtClean="0">
                  <a:solidFill>
                    <a:srgbClr val="76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bg-BG" b="1" dirty="0">
                <a:solidFill>
                  <a:srgbClr val="9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5861" y="2204864"/>
              <a:ext cx="2652799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bg-BG" sz="1600" b="1" dirty="0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РЕЗУЛТАТИ:</a:t>
              </a:r>
            </a:p>
            <a:p>
              <a:pPr algn="ctr">
                <a:lnSpc>
                  <a:spcPct val="150000"/>
                </a:lnSpc>
              </a:pP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 = </a:t>
              </a:r>
              <a:r>
                <a:rPr lang="bg-BG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1.9-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2.1 µm</a:t>
              </a:r>
            </a:p>
            <a:p>
              <a:pPr algn="ctr">
                <a:lnSpc>
                  <a:spcPct val="150000"/>
                </a:lnSpc>
              </a:pP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Ʌ = 4 x 490 nm</a:t>
              </a:r>
            </a:p>
            <a:p>
              <a:pPr algn="ctr">
                <a:lnSpc>
                  <a:spcPct val="150000"/>
                </a:lnSpc>
              </a:pP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Ʌ/</a:t>
              </a:r>
              <a:r>
                <a:rPr lang="bg-BG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CrN = 360 nm</a:t>
              </a:r>
            </a:p>
            <a:p>
              <a:pPr algn="ctr">
                <a:lnSpc>
                  <a:spcPct val="150000"/>
                </a:lnSpc>
              </a:pP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Ʌ/</a:t>
              </a:r>
              <a:r>
                <a:rPr lang="bg-BG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AlN = 130 nm</a:t>
              </a:r>
              <a:endParaRPr lang="bg-BG" sz="1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 = </a:t>
              </a:r>
              <a:r>
                <a:rPr lang="bg-BG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19 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2</a:t>
              </a:r>
              <a:r>
                <a:rPr lang="bg-BG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GPa</a:t>
              </a:r>
            </a:p>
            <a:p>
              <a:pPr algn="ctr">
                <a:lnSpc>
                  <a:spcPct val="150000"/>
                </a:lnSpc>
              </a:pP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 = 3</a:t>
              </a:r>
              <a:r>
                <a:rPr lang="bg-BG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–</a:t>
              </a:r>
              <a:r>
                <a:rPr lang="bg-BG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370 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GPa</a:t>
              </a:r>
            </a:p>
            <a:p>
              <a:pPr algn="just"/>
              <a:endParaRPr lang="bg-BG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9185" y="6273225"/>
            <a:ext cx="2817937" cy="584775"/>
            <a:chOff x="119185" y="6273225"/>
            <a:chExt cx="2817937" cy="584775"/>
          </a:xfrm>
        </p:grpSpPr>
        <p:sp>
          <p:nvSpPr>
            <p:cNvPr id="10" name="TextBox 9"/>
            <p:cNvSpPr txBox="1"/>
            <p:nvPr/>
          </p:nvSpPr>
          <p:spPr>
            <a:xfrm>
              <a:off x="165322" y="6273225"/>
              <a:ext cx="2771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g-BG" sz="1600" b="1" i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itchFamily="34" charset="0"/>
                </a:rPr>
                <a:t>        </a:t>
              </a:r>
              <a:endParaRPr lang="bg-BG" sz="1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endParaRPr>
            </a:p>
            <a:p>
              <a:pPr algn="ctr"/>
              <a:r>
                <a:rPr lang="bg-BG" sz="1600" b="1" i="1" dirty="0" smtClean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itchFamily="34" charset="0"/>
                </a:rPr>
                <a:t>ЦЛПФ – Пловдив, БАН</a:t>
              </a:r>
              <a:endParaRPr lang="bg-BG" sz="16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pic>
          <p:nvPicPr>
            <p:cNvPr id="11" name="Picture 4" descr="C:\Users\Tetiana\Desktop\Picture 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4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85" y="6363122"/>
              <a:ext cx="386705" cy="39186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</p:pic>
      </p:grpSp>
      <p:grpSp>
        <p:nvGrpSpPr>
          <p:cNvPr id="5" name="Group 4"/>
          <p:cNvGrpSpPr/>
          <p:nvPr/>
        </p:nvGrpSpPr>
        <p:grpSpPr>
          <a:xfrm>
            <a:off x="3563888" y="1484784"/>
            <a:ext cx="5345215" cy="4320480"/>
            <a:chOff x="3305993" y="1840013"/>
            <a:chExt cx="5649272" cy="470957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8000"/>
                      </a14:imgEffect>
                      <a14:imgEffect>
                        <a14:colorTemperature colorTemp="5300"/>
                      </a14:imgEffect>
                      <a14:imgEffect>
                        <a14:brightnessContrast bright="-2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993" y="1840013"/>
              <a:ext cx="5649272" cy="4709573"/>
            </a:xfrm>
            <a:prstGeom prst="rect">
              <a:avLst/>
            </a:prstGeom>
          </p:spPr>
        </p:pic>
        <p:pic>
          <p:nvPicPr>
            <p:cNvPr id="22" name="Picture 3" descr="C:\Users\Tetiana\Desktop\Presentacia_CLAP 2019\snimki_calo\snimki presentacia_T\200 mN_CrTiAlN.JPE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50000"/>
                      </a14:imgEffect>
                      <a14:imgEffect>
                        <a14:colorTemperature colorTemp="115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651398"/>
              <a:ext cx="967535" cy="792088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4139952" y="592151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bg-BG" sz="1400" b="1" dirty="0">
                <a:latin typeface="Arial" panose="020B0604020202020204" pitchFamily="34" charset="0"/>
                <a:cs typeface="Arial" panose="020B0604020202020204" pitchFamily="34" charset="0"/>
              </a:rPr>
              <a:t>Определяне  на твърдост </a:t>
            </a:r>
            <a:r>
              <a:rPr 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 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Cr/CrN/CrN-</a:t>
            </a:r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AlN_ml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bg-BG" sz="1400" b="1" dirty="0">
                <a:latin typeface="Arial" panose="020B0604020202020204" pitchFamily="34" charset="0"/>
                <a:cs typeface="Arial" panose="020B0604020202020204" pitchFamily="34" charset="0"/>
              </a:rPr>
              <a:t>натоварване на индентора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33423" y="130802"/>
            <a:ext cx="8871174" cy="1177098"/>
            <a:chOff x="165322" y="130802"/>
            <a:chExt cx="8871174" cy="1177098"/>
          </a:xfrm>
        </p:grpSpPr>
        <p:grpSp>
          <p:nvGrpSpPr>
            <p:cNvPr id="23" name="Group 4"/>
            <p:cNvGrpSpPr>
              <a:grpSpLocks noChangeAspect="1"/>
            </p:cNvGrpSpPr>
            <p:nvPr/>
          </p:nvGrpSpPr>
          <p:grpSpPr bwMode="auto">
            <a:xfrm>
              <a:off x="165322" y="142876"/>
              <a:ext cx="8871174" cy="1165024"/>
              <a:chOff x="474" y="90"/>
              <a:chExt cx="6771" cy="862"/>
            </a:xfrm>
          </p:grpSpPr>
          <p:sp>
            <p:nvSpPr>
              <p:cNvPr id="2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88" y="90"/>
                <a:ext cx="6687" cy="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6" name="Rectangle 5"/>
              <p:cNvSpPr>
                <a:spLocks noChangeArrowheads="1"/>
              </p:cNvSpPr>
              <p:nvPr/>
            </p:nvSpPr>
            <p:spPr bwMode="auto">
              <a:xfrm>
                <a:off x="1317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Rectangle 6"/>
              <p:cNvSpPr>
                <a:spLocks noChangeArrowheads="1"/>
              </p:cNvSpPr>
              <p:nvPr/>
            </p:nvSpPr>
            <p:spPr bwMode="auto">
              <a:xfrm>
                <a:off x="3836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Rectangle 7"/>
              <p:cNvSpPr>
                <a:spLocks noChangeArrowheads="1"/>
              </p:cNvSpPr>
              <p:nvPr/>
            </p:nvSpPr>
            <p:spPr bwMode="auto">
              <a:xfrm>
                <a:off x="7183" y="838"/>
                <a:ext cx="62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474" y="921"/>
                <a:ext cx="672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pic>
            <p:nvPicPr>
              <p:cNvPr id="31" name="Picture 11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2" y="92"/>
                <a:ext cx="971" cy="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69" y="130802"/>
              <a:ext cx="1104265" cy="111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889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092D-43BA-4B2C-915D-72572D1E9757}" type="slidenum">
              <a:rPr lang="bg-BG" smtClean="0"/>
              <a:pPr/>
              <a:t>6</a:t>
            </a:fld>
            <a:endParaRPr lang="bg-BG"/>
          </a:p>
        </p:txBody>
      </p:sp>
      <p:grpSp>
        <p:nvGrpSpPr>
          <p:cNvPr id="5" name="Group 4"/>
          <p:cNvGrpSpPr/>
          <p:nvPr/>
        </p:nvGrpSpPr>
        <p:grpSpPr>
          <a:xfrm>
            <a:off x="305092" y="2075283"/>
            <a:ext cx="2697379" cy="3873997"/>
            <a:chOff x="305092" y="1988840"/>
            <a:chExt cx="2697379" cy="3873997"/>
          </a:xfrm>
        </p:grpSpPr>
        <p:sp>
          <p:nvSpPr>
            <p:cNvPr id="19" name="Rounded Rectangle 18"/>
            <p:cNvSpPr/>
            <p:nvPr/>
          </p:nvSpPr>
          <p:spPr>
            <a:xfrm>
              <a:off x="305092" y="1988840"/>
              <a:ext cx="2697379" cy="432049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sz="2000" b="1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ru-RU" b="1" dirty="0" smtClean="0">
                  <a:solidFill>
                    <a:srgbClr val="760000"/>
                  </a:solidFill>
                  <a:latin typeface="Arial" pitchFamily="34" charset="0"/>
                  <a:cs typeface="Arial" pitchFamily="34" charset="0"/>
                </a:rPr>
                <a:t>НАНОИНДЕНТИРАНЕ</a:t>
              </a:r>
              <a:endParaRPr lang="en-GB" b="1" dirty="0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000" b="1" dirty="0" smtClean="0">
                  <a:solidFill>
                    <a:srgbClr val="96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bg-BG" sz="2000" b="1" dirty="0">
                <a:solidFill>
                  <a:srgbClr val="9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5092" y="2554239"/>
              <a:ext cx="2652799" cy="330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bg-BG" b="1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Резултати:</a:t>
              </a:r>
              <a:endPara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 = 3.0 µm</a:t>
              </a:r>
            </a:p>
            <a:p>
              <a:pPr algn="ctr">
                <a:lnSpc>
                  <a:spcPct val="150000"/>
                </a:lnSpc>
              </a:pP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Ʌ = 5 x </a:t>
              </a:r>
              <a:r>
                <a:rPr lang="bg-BG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nm</a:t>
              </a:r>
            </a:p>
            <a:p>
              <a:pPr algn="ctr">
                <a:lnSpc>
                  <a:spcPct val="150000"/>
                </a:lnSpc>
              </a:pP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Ʌ/</a:t>
              </a:r>
              <a:r>
                <a:rPr lang="bg-BG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TiN = </a:t>
              </a:r>
              <a:r>
                <a:rPr lang="bg-BG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00 nm</a:t>
              </a:r>
            </a:p>
            <a:p>
              <a:pPr algn="ctr">
                <a:lnSpc>
                  <a:spcPct val="150000"/>
                </a:lnSpc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Ʌ/</a:t>
              </a:r>
              <a:r>
                <a:rPr lang="bg-BG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AlSiN = 2</a:t>
              </a:r>
              <a:r>
                <a:rPr lang="bg-BG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77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nm</a:t>
              </a:r>
              <a:endParaRPr lang="bg-BG" sz="1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 = 34-37 GPa</a:t>
              </a:r>
            </a:p>
            <a:p>
              <a:pPr algn="ctr">
                <a:lnSpc>
                  <a:spcPct val="150000"/>
                </a:lnSpc>
              </a:pP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 = 368-422 Gpa</a:t>
              </a:r>
            </a:p>
            <a:p>
              <a:pPr algn="ctr">
                <a:lnSpc>
                  <a:spcPct val="150000"/>
                </a:lnSpc>
              </a:pPr>
              <a:r>
                <a:rPr lang="bg-BG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bg-BG" sz="16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bg-BG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/E</a:t>
              </a:r>
              <a:r>
                <a:rPr lang="bg-BG" sz="16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bg-BG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=0.28</a:t>
              </a:r>
              <a:endParaRPr lang="en-US" sz="1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bg-BG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729658" y="5716945"/>
            <a:ext cx="51950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Определяне  на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твърдост на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Ti/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TiN-AlSiN_ml</a:t>
            </a:r>
            <a:endParaRPr lang="bg-BG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натоварване на индентора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= 50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3423" y="130802"/>
            <a:ext cx="8871174" cy="1177098"/>
            <a:chOff x="165322" y="130802"/>
            <a:chExt cx="8871174" cy="1177098"/>
          </a:xfrm>
        </p:grpSpPr>
        <p:grpSp>
          <p:nvGrpSpPr>
            <p:cNvPr id="23" name="Group 4"/>
            <p:cNvGrpSpPr>
              <a:grpSpLocks noChangeAspect="1"/>
            </p:cNvGrpSpPr>
            <p:nvPr/>
          </p:nvGrpSpPr>
          <p:grpSpPr bwMode="auto">
            <a:xfrm>
              <a:off x="165322" y="142876"/>
              <a:ext cx="8871174" cy="1165024"/>
              <a:chOff x="474" y="90"/>
              <a:chExt cx="6771" cy="862"/>
            </a:xfrm>
          </p:grpSpPr>
          <p:sp>
            <p:nvSpPr>
              <p:cNvPr id="2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88" y="90"/>
                <a:ext cx="6687" cy="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6" name="Rectangle 5"/>
              <p:cNvSpPr>
                <a:spLocks noChangeArrowheads="1"/>
              </p:cNvSpPr>
              <p:nvPr/>
            </p:nvSpPr>
            <p:spPr bwMode="auto">
              <a:xfrm>
                <a:off x="1317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Rectangle 6"/>
              <p:cNvSpPr>
                <a:spLocks noChangeArrowheads="1"/>
              </p:cNvSpPr>
              <p:nvPr/>
            </p:nvSpPr>
            <p:spPr bwMode="auto">
              <a:xfrm>
                <a:off x="3836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Rectangle 7"/>
              <p:cNvSpPr>
                <a:spLocks noChangeArrowheads="1"/>
              </p:cNvSpPr>
              <p:nvPr/>
            </p:nvSpPr>
            <p:spPr bwMode="auto">
              <a:xfrm>
                <a:off x="7183" y="838"/>
                <a:ext cx="62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474" y="921"/>
                <a:ext cx="672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pic>
            <p:nvPicPr>
              <p:cNvPr id="31" name="Picture 1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2" y="92"/>
                <a:ext cx="971" cy="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69" y="130802"/>
              <a:ext cx="1104265" cy="111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119185" y="6273225"/>
            <a:ext cx="2817937" cy="584775"/>
            <a:chOff x="119185" y="6273225"/>
            <a:chExt cx="2817937" cy="584775"/>
          </a:xfrm>
        </p:grpSpPr>
        <p:sp>
          <p:nvSpPr>
            <p:cNvPr id="33" name="TextBox 32"/>
            <p:cNvSpPr txBox="1"/>
            <p:nvPr/>
          </p:nvSpPr>
          <p:spPr>
            <a:xfrm>
              <a:off x="165322" y="6273225"/>
              <a:ext cx="2771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g-BG" sz="1600" b="1" i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itchFamily="34" charset="0"/>
                </a:rPr>
                <a:t>        </a:t>
              </a:r>
              <a:endParaRPr lang="bg-BG" sz="1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endParaRPr>
            </a:p>
            <a:p>
              <a:pPr algn="ctr"/>
              <a:r>
                <a:rPr lang="bg-BG" sz="1600" b="1" i="1" dirty="0" smtClean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itchFamily="34" charset="0"/>
                </a:rPr>
                <a:t>ЦЛПФ – Пловдив, БАН</a:t>
              </a:r>
              <a:endParaRPr lang="bg-BG" sz="16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pic>
          <p:nvPicPr>
            <p:cNvPr id="34" name="Picture 4" descr="C:\Users\Tetiana\Desktop\Picture 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4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85" y="6363122"/>
              <a:ext cx="386705" cy="39186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</p:pic>
      </p:grpSp>
      <p:grpSp>
        <p:nvGrpSpPr>
          <p:cNvPr id="6" name="Group 5"/>
          <p:cNvGrpSpPr/>
          <p:nvPr/>
        </p:nvGrpSpPr>
        <p:grpSpPr>
          <a:xfrm>
            <a:off x="3419871" y="1556791"/>
            <a:ext cx="5522507" cy="3960441"/>
            <a:chOff x="3707903" y="1556792"/>
            <a:chExt cx="5234475" cy="381642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3" y="1556792"/>
              <a:ext cx="5234475" cy="381642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  <p:pic>
          <p:nvPicPr>
            <p:cNvPr id="35" name="Picture 2" descr="C:\Users\Tetiana\Documents\CVP project _2019-2023 all doc\Presentacia CVP_2020\Otpechatak_CrAlSiN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980611"/>
              <a:ext cx="889044" cy="766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95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092D-43BA-4B2C-915D-72572D1E9757}" type="slidenum">
              <a:rPr lang="bg-BG" smtClean="0"/>
              <a:pPr/>
              <a:t>7</a:t>
            </a:fld>
            <a:endParaRPr lang="bg-BG"/>
          </a:p>
        </p:txBody>
      </p:sp>
      <p:grpSp>
        <p:nvGrpSpPr>
          <p:cNvPr id="2" name="Group 1"/>
          <p:cNvGrpSpPr/>
          <p:nvPr/>
        </p:nvGrpSpPr>
        <p:grpSpPr>
          <a:xfrm>
            <a:off x="83392" y="1478542"/>
            <a:ext cx="5604022" cy="4523903"/>
            <a:chOff x="119185" y="1340768"/>
            <a:chExt cx="5474970" cy="4458072"/>
          </a:xfrm>
        </p:grpSpPr>
        <p:pic>
          <p:nvPicPr>
            <p:cNvPr id="21" name="Picture 20"/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85" y="1340768"/>
              <a:ext cx="5474970" cy="3810000"/>
            </a:xfrm>
            <a:prstGeom prst="rect">
              <a:avLst/>
            </a:prstGeom>
          </p:spPr>
        </p:pic>
        <p:pic>
          <p:nvPicPr>
            <p:cNvPr id="22" name="Picture 21"/>
            <p:cNvPicPr/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7285" y="5150768"/>
              <a:ext cx="3836870" cy="648072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19185" y="6273225"/>
            <a:ext cx="2817937" cy="584775"/>
            <a:chOff x="119185" y="6273225"/>
            <a:chExt cx="2817937" cy="584775"/>
          </a:xfrm>
        </p:grpSpPr>
        <p:sp>
          <p:nvSpPr>
            <p:cNvPr id="10" name="TextBox 9"/>
            <p:cNvSpPr txBox="1"/>
            <p:nvPr/>
          </p:nvSpPr>
          <p:spPr>
            <a:xfrm>
              <a:off x="165322" y="6273225"/>
              <a:ext cx="2771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g-BG" sz="1600" b="1" i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itchFamily="34" charset="0"/>
                </a:rPr>
                <a:t>        </a:t>
              </a:r>
              <a:endParaRPr lang="bg-BG" sz="1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endParaRPr>
            </a:p>
            <a:p>
              <a:pPr algn="ctr"/>
              <a:r>
                <a:rPr lang="bg-BG" sz="1600" b="1" i="1" dirty="0" smtClean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itchFamily="34" charset="0"/>
                </a:rPr>
                <a:t>ЦЛПФ – Пловдив, БАН</a:t>
              </a:r>
              <a:endParaRPr lang="bg-BG" sz="16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pic>
          <p:nvPicPr>
            <p:cNvPr id="11" name="Picture 4" descr="C:\Users\Tetiana\Desktop\Picture 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64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85" y="6363122"/>
              <a:ext cx="386705" cy="39186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40661"/>
            <a:ext cx="1510767" cy="83692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842528" y="1692077"/>
            <a:ext cx="3102256" cy="4407854"/>
            <a:chOff x="5842528" y="1425377"/>
            <a:chExt cx="3102256" cy="4586859"/>
          </a:xfrm>
        </p:grpSpPr>
        <p:sp>
          <p:nvSpPr>
            <p:cNvPr id="23" name="Rounded Rectangle 22"/>
            <p:cNvSpPr/>
            <p:nvPr/>
          </p:nvSpPr>
          <p:spPr>
            <a:xfrm>
              <a:off x="5929247" y="1425377"/>
              <a:ext cx="2995426" cy="432049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b="1" dirty="0" smtClean="0">
                  <a:solidFill>
                    <a:srgbClr val="960000"/>
                  </a:solidFill>
                  <a:latin typeface="Arial" pitchFamily="34" charset="0"/>
                  <a:cs typeface="Arial" pitchFamily="34" charset="0"/>
                </a:rPr>
                <a:t>ТЕСТ ЗА НАДРАСКВАНЕ</a:t>
              </a:r>
              <a:endParaRPr lang="bg-BG" b="1" dirty="0">
                <a:solidFill>
                  <a:srgbClr val="9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842528" y="2008792"/>
              <a:ext cx="3102256" cy="4003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g-BG" sz="16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МНОГОСЛОЙНО </a:t>
              </a:r>
            </a:p>
            <a:p>
              <a:pPr algn="ctr"/>
              <a:r>
                <a:rPr lang="bg-BG" sz="16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ПОКРИТИЕ  </a:t>
              </a:r>
              <a:endParaRPr lang="bg-BG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Cr/CrN/CrN-</a:t>
              </a:r>
              <a:r>
                <a:rPr lang="en-US" sz="1600" b="1" dirty="0" err="1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AlN_ml</a:t>
              </a:r>
              <a:endParaRPr lang="bg-BG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bg-BG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bg-BG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Резултати</a:t>
              </a:r>
              <a:r>
                <a:rPr lang="bg-BG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ctr"/>
              <a:r>
                <a:rPr lang="bg-BG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µ 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0.08 </a:t>
              </a:r>
              <a:r>
                <a:rPr lang="bg-BG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bg-BG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0.09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Ft 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bg-BG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2.4 -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2.</a:t>
              </a:r>
              <a:r>
                <a:rPr lang="bg-BG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N</a:t>
              </a:r>
              <a:endParaRPr lang="bg-BG" sz="1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b="1" dirty="0">
                <a:solidFill>
                  <a:srgbClr val="76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bg-BG" sz="16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МНОГОСЛОЙНО </a:t>
              </a:r>
            </a:p>
            <a:p>
              <a:pPr algn="ctr"/>
              <a:r>
                <a:rPr lang="bg-BG" sz="16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ПОКРИТИЕ  </a:t>
              </a:r>
            </a:p>
            <a:p>
              <a:pPr algn="ctr"/>
              <a:r>
                <a:rPr 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Ti/TiN/TiN-AlSiN_ml</a:t>
              </a:r>
              <a:endParaRPr lang="bg-BG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bg-BG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bg-BG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Резултати:</a:t>
              </a:r>
            </a:p>
            <a:p>
              <a:pPr algn="ctr"/>
              <a:r>
                <a:rPr lang="bg-BG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µ 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bg-BG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0.083</a:t>
              </a:r>
            </a:p>
            <a:p>
              <a:pPr algn="ctr"/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Ft =</a:t>
              </a:r>
              <a:r>
                <a:rPr lang="bg-BG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2,5 N</a:t>
              </a:r>
              <a:endParaRPr lang="en-US" b="1" dirty="0">
                <a:solidFill>
                  <a:srgbClr val="76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3423" y="130802"/>
            <a:ext cx="8871174" cy="1177098"/>
            <a:chOff x="165322" y="130802"/>
            <a:chExt cx="8871174" cy="1177098"/>
          </a:xfrm>
        </p:grpSpPr>
        <p:grpSp>
          <p:nvGrpSpPr>
            <p:cNvPr id="14" name="Group 4"/>
            <p:cNvGrpSpPr>
              <a:grpSpLocks noChangeAspect="1"/>
            </p:cNvGrpSpPr>
            <p:nvPr/>
          </p:nvGrpSpPr>
          <p:grpSpPr bwMode="auto">
            <a:xfrm>
              <a:off x="165322" y="142876"/>
              <a:ext cx="8871174" cy="1165024"/>
              <a:chOff x="474" y="90"/>
              <a:chExt cx="6771" cy="862"/>
            </a:xfrm>
          </p:grpSpPr>
          <p:sp>
            <p:nvSpPr>
              <p:cNvPr id="1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88" y="90"/>
                <a:ext cx="6687" cy="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317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Rectangle 6"/>
              <p:cNvSpPr>
                <a:spLocks noChangeArrowheads="1"/>
              </p:cNvSpPr>
              <p:nvPr/>
            </p:nvSpPr>
            <p:spPr bwMode="auto">
              <a:xfrm>
                <a:off x="3836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7"/>
              <p:cNvSpPr>
                <a:spLocks noChangeArrowheads="1"/>
              </p:cNvSpPr>
              <p:nvPr/>
            </p:nvSpPr>
            <p:spPr bwMode="auto">
              <a:xfrm>
                <a:off x="7183" y="838"/>
                <a:ext cx="62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8"/>
              <p:cNvSpPr>
                <a:spLocks noChangeArrowheads="1"/>
              </p:cNvSpPr>
              <p:nvPr/>
            </p:nvSpPr>
            <p:spPr bwMode="auto">
              <a:xfrm>
                <a:off x="474" y="921"/>
                <a:ext cx="672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pic>
            <p:nvPicPr>
              <p:cNvPr id="26" name="Picture 1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2" y="92"/>
                <a:ext cx="971" cy="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0" y="130802"/>
              <a:ext cx="1104265" cy="111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06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092D-43BA-4B2C-915D-72572D1E9757}" type="slidenum">
              <a:rPr lang="bg-BG" smtClean="0"/>
              <a:pPr/>
              <a:t>8</a:t>
            </a:fld>
            <a:endParaRPr lang="bg-BG"/>
          </a:p>
        </p:txBody>
      </p:sp>
      <p:pic>
        <p:nvPicPr>
          <p:cNvPr id="1026" name="Picture 2" descr="C:\Users\Tetiana\Desktop\CoC-2021 Inform den\SEM_ surface_CrN-AlN\500 nm_SE-x60k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2" y="2348880"/>
            <a:ext cx="2346649" cy="18735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19185" y="6273225"/>
            <a:ext cx="2817937" cy="584775"/>
            <a:chOff x="119185" y="6273225"/>
            <a:chExt cx="2817937" cy="584775"/>
          </a:xfrm>
        </p:grpSpPr>
        <p:sp>
          <p:nvSpPr>
            <p:cNvPr id="7" name="TextBox 6"/>
            <p:cNvSpPr txBox="1"/>
            <p:nvPr/>
          </p:nvSpPr>
          <p:spPr>
            <a:xfrm>
              <a:off x="165322" y="6273225"/>
              <a:ext cx="2771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g-BG" sz="1600" b="1" i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itchFamily="34" charset="0"/>
                </a:rPr>
                <a:t>        </a:t>
              </a:r>
              <a:endParaRPr lang="bg-BG" sz="1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endParaRPr>
            </a:p>
            <a:p>
              <a:pPr algn="ctr"/>
              <a:r>
                <a:rPr lang="bg-BG" sz="1600" b="1" i="1" dirty="0" smtClean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itchFamily="34" charset="0"/>
                </a:rPr>
                <a:t>ЦЛПФ – Пловдив, БАН</a:t>
              </a:r>
              <a:endParaRPr lang="bg-BG" sz="16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pic>
          <p:nvPicPr>
            <p:cNvPr id="8" name="Picture 4" descr="C:\Users\Tetiana\Desktop\Picture 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4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85" y="6363122"/>
              <a:ext cx="386705" cy="39186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</p:pic>
      </p:grpSp>
      <p:sp>
        <p:nvSpPr>
          <p:cNvPr id="18" name="Rounded Rectangle 17"/>
          <p:cNvSpPr/>
          <p:nvPr/>
        </p:nvSpPr>
        <p:spPr>
          <a:xfrm>
            <a:off x="1043608" y="1331243"/>
            <a:ext cx="7056784" cy="5421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1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SEM/EDS </a:t>
            </a:r>
            <a:r>
              <a:rPr lang="bg-BG" sz="2200" b="1" i="1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анализ  на </a:t>
            </a:r>
            <a:r>
              <a:rPr lang="en-US" sz="2200" b="1" i="1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CrN/</a:t>
            </a:r>
            <a:r>
              <a:rPr lang="en-US" sz="2200" b="1" i="1" dirty="0" err="1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AlN_ml</a:t>
            </a:r>
            <a:r>
              <a:rPr lang="en-US" sz="2200" b="1" i="1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bg-BG" sz="2200" b="1" i="1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повърхност</a:t>
            </a:r>
            <a:endParaRPr lang="bg-BG" sz="2200" b="1" i="1" dirty="0">
              <a:solidFill>
                <a:srgbClr val="96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16" y="2029263"/>
            <a:ext cx="5542983" cy="44240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6187" y="4437112"/>
            <a:ext cx="16658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b="1" dirty="0" smtClean="0">
                <a:solidFill>
                  <a:srgbClr val="7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Състав:</a:t>
            </a:r>
            <a:endParaRPr lang="en-US" b="1" dirty="0" smtClean="0">
              <a:solidFill>
                <a:srgbClr val="7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 = 37.0 at.%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 = 29.0 at.%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30.0 at.%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 = 4.0 at. %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33423" y="130802"/>
            <a:ext cx="8871174" cy="1177098"/>
            <a:chOff x="165322" y="130802"/>
            <a:chExt cx="8871174" cy="1177098"/>
          </a:xfrm>
        </p:grpSpPr>
        <p:grpSp>
          <p:nvGrpSpPr>
            <p:cNvPr id="20" name="Group 4"/>
            <p:cNvGrpSpPr>
              <a:grpSpLocks noChangeAspect="1"/>
            </p:cNvGrpSpPr>
            <p:nvPr/>
          </p:nvGrpSpPr>
          <p:grpSpPr bwMode="auto">
            <a:xfrm>
              <a:off x="165322" y="142876"/>
              <a:ext cx="8871174" cy="1165024"/>
              <a:chOff x="474" y="90"/>
              <a:chExt cx="6771" cy="862"/>
            </a:xfrm>
          </p:grpSpPr>
          <p:sp>
            <p:nvSpPr>
              <p:cNvPr id="2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88" y="90"/>
                <a:ext cx="6687" cy="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1317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6"/>
              <p:cNvSpPr>
                <a:spLocks noChangeArrowheads="1"/>
              </p:cNvSpPr>
              <p:nvPr/>
            </p:nvSpPr>
            <p:spPr bwMode="auto">
              <a:xfrm>
                <a:off x="3836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ctangle 7"/>
              <p:cNvSpPr>
                <a:spLocks noChangeArrowheads="1"/>
              </p:cNvSpPr>
              <p:nvPr/>
            </p:nvSpPr>
            <p:spPr bwMode="auto">
              <a:xfrm>
                <a:off x="7183" y="838"/>
                <a:ext cx="62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Rectangle 8"/>
              <p:cNvSpPr>
                <a:spLocks noChangeArrowheads="1"/>
              </p:cNvSpPr>
              <p:nvPr/>
            </p:nvSpPr>
            <p:spPr bwMode="auto">
              <a:xfrm>
                <a:off x="474" y="921"/>
                <a:ext cx="672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pic>
            <p:nvPicPr>
              <p:cNvPr id="29" name="Picture 11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2" y="92"/>
                <a:ext cx="971" cy="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537" y="130802"/>
              <a:ext cx="1104265" cy="111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93798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37" y="1877591"/>
            <a:ext cx="6478970" cy="391437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092D-43BA-4B2C-915D-72572D1E9757}" type="slidenum">
              <a:rPr lang="bg-BG" smtClean="0"/>
              <a:pPr/>
              <a:t>9</a:t>
            </a:fld>
            <a:endParaRPr lang="bg-BG" dirty="0"/>
          </a:p>
        </p:txBody>
      </p:sp>
      <p:sp>
        <p:nvSpPr>
          <p:cNvPr id="7" name="Rounded Rectangle 6"/>
          <p:cNvSpPr/>
          <p:nvPr/>
        </p:nvSpPr>
        <p:spPr>
          <a:xfrm>
            <a:off x="801165" y="1340768"/>
            <a:ext cx="7522494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SEM/EDS </a:t>
            </a:r>
            <a:r>
              <a:rPr lang="bg-BG" sz="2000" b="1" i="1" dirty="0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анализ  на </a:t>
            </a:r>
            <a:r>
              <a:rPr lang="en-US" sz="2000" b="1" i="1" dirty="0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CrN/</a:t>
            </a:r>
            <a:r>
              <a:rPr lang="en-US" sz="2000" b="1" i="1" dirty="0" err="1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AlN_ml</a:t>
            </a:r>
            <a:r>
              <a:rPr lang="bg-BG" sz="2000" b="1" i="1" dirty="0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2000" b="1" i="1" dirty="0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sz="2000" b="1" i="1" dirty="0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напречен срез</a:t>
            </a:r>
            <a:endParaRPr lang="bg-BG" sz="2000" b="1" i="1" dirty="0">
              <a:solidFill>
                <a:srgbClr val="76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9185" y="6273225"/>
            <a:ext cx="2817937" cy="584775"/>
            <a:chOff x="119185" y="6273225"/>
            <a:chExt cx="2817937" cy="584775"/>
          </a:xfrm>
        </p:grpSpPr>
        <p:sp>
          <p:nvSpPr>
            <p:cNvPr id="12" name="TextBox 11"/>
            <p:cNvSpPr txBox="1"/>
            <p:nvPr/>
          </p:nvSpPr>
          <p:spPr>
            <a:xfrm>
              <a:off x="165322" y="6273225"/>
              <a:ext cx="2771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g-BG" sz="1600" b="1" i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itchFamily="34" charset="0"/>
                </a:rPr>
                <a:t>        </a:t>
              </a:r>
              <a:endParaRPr lang="bg-BG" sz="1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endParaRPr>
            </a:p>
            <a:p>
              <a:pPr algn="ctr"/>
              <a:r>
                <a:rPr lang="bg-BG" sz="1600" b="1" i="1" dirty="0" smtClean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itchFamily="34" charset="0"/>
                </a:rPr>
                <a:t>ЦЛПФ – Пловдив, БАН</a:t>
              </a:r>
              <a:endParaRPr lang="bg-BG" sz="16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pic>
          <p:nvPicPr>
            <p:cNvPr id="13" name="Picture 4" descr="C:\Users\Tetiana\Desktop\Picture 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4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85" y="6363122"/>
              <a:ext cx="386705" cy="39186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220" y="4432642"/>
            <a:ext cx="2667057" cy="216220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133423" y="130802"/>
            <a:ext cx="8871174" cy="1177098"/>
            <a:chOff x="165322" y="130802"/>
            <a:chExt cx="8871174" cy="1177098"/>
          </a:xfrm>
        </p:grpSpPr>
        <p:grpSp>
          <p:nvGrpSpPr>
            <p:cNvPr id="10" name="Group 4"/>
            <p:cNvGrpSpPr>
              <a:grpSpLocks noChangeAspect="1"/>
            </p:cNvGrpSpPr>
            <p:nvPr/>
          </p:nvGrpSpPr>
          <p:grpSpPr bwMode="auto">
            <a:xfrm>
              <a:off x="165322" y="142876"/>
              <a:ext cx="8871174" cy="1165024"/>
              <a:chOff x="474" y="90"/>
              <a:chExt cx="6771" cy="862"/>
            </a:xfrm>
          </p:grpSpPr>
          <p:sp>
            <p:nvSpPr>
              <p:cNvPr id="1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88" y="90"/>
                <a:ext cx="6687" cy="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317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Rectangle 6"/>
              <p:cNvSpPr>
                <a:spLocks noChangeArrowheads="1"/>
              </p:cNvSpPr>
              <p:nvPr/>
            </p:nvSpPr>
            <p:spPr bwMode="auto">
              <a:xfrm>
                <a:off x="3836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7183" y="838"/>
                <a:ext cx="62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8"/>
              <p:cNvSpPr>
                <a:spLocks noChangeArrowheads="1"/>
              </p:cNvSpPr>
              <p:nvPr/>
            </p:nvSpPr>
            <p:spPr bwMode="auto">
              <a:xfrm>
                <a:off x="474" y="921"/>
                <a:ext cx="672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pic>
            <p:nvPicPr>
              <p:cNvPr id="21" name="Picture 1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2" y="92"/>
                <a:ext cx="971" cy="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436" y="130802"/>
              <a:ext cx="1104265" cy="111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6893257" y="2357452"/>
            <a:ext cx="16658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b="1" dirty="0" smtClean="0">
                <a:solidFill>
                  <a:srgbClr val="7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Състав:</a:t>
            </a:r>
            <a:endParaRPr lang="en-US" b="1" dirty="0" smtClean="0">
              <a:solidFill>
                <a:srgbClr val="7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 =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.0 at.%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 = 2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.0 at.%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30.0 at.%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 =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.0 at. %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97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7156</TotalTime>
  <Words>850</Words>
  <Application>Microsoft Office PowerPoint</Application>
  <PresentationFormat>On-screen Show (4:3)</PresentationFormat>
  <Paragraphs>272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Tetiana</dc:creator>
  <cp:lastModifiedBy>Tetiana</cp:lastModifiedBy>
  <cp:revision>832</cp:revision>
  <cp:lastPrinted>2021-06-30T12:53:37Z</cp:lastPrinted>
  <dcterms:created xsi:type="dcterms:W3CDTF">2016-06-02T10:23:43Z</dcterms:created>
  <dcterms:modified xsi:type="dcterms:W3CDTF">2021-07-15T11:30:58Z</dcterms:modified>
</cp:coreProperties>
</file>