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7" r:id="rId7"/>
    <p:sldId id="268" r:id="rId8"/>
    <p:sldId id="263" r:id="rId9"/>
    <p:sldId id="269" r:id="rId10"/>
    <p:sldId id="264" r:id="rId11"/>
  </p:sldIdLst>
  <p:sldSz cx="121920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2E5"/>
    <a:srgbClr val="FFE6CD"/>
    <a:srgbClr val="FFEC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080" y="-30"/>
      </p:cViewPr>
      <p:guideLst>
        <p:guide orient="horz" pos="25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6836"/>
            <a:ext cx="91440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446"/>
            <a:ext cx="9144000" cy="19869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06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3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38150"/>
            <a:ext cx="262890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8150"/>
            <a:ext cx="773430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097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009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51687"/>
            <a:ext cx="10515600" cy="34232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507356"/>
            <a:ext cx="1051560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90750"/>
            <a:ext cx="518160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0750"/>
            <a:ext cx="518160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7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8155"/>
            <a:ext cx="1051560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017397"/>
            <a:ext cx="5157787" cy="9886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3006090"/>
            <a:ext cx="5157787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17397"/>
            <a:ext cx="5183188" cy="9886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090"/>
            <a:ext cx="5183188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176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9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9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6" y="548640"/>
            <a:ext cx="3932237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4914"/>
            <a:ext cx="6172200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36" y="2468880"/>
            <a:ext cx="3932237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206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6" y="548640"/>
            <a:ext cx="3932237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84914"/>
            <a:ext cx="6172200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36" y="2468880"/>
            <a:ext cx="3932237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5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38155"/>
            <a:ext cx="1051560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90750"/>
            <a:ext cx="1051560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27624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89A4-81BD-4C93-9B41-16A1E9C04C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27624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627624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A1D2-CE34-430D-91E3-D8EFA157A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59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7480" y="3152633"/>
            <a:ext cx="8993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МНОГОСЛОЙНО НАНОКОМПОЗИТНО ПОКРИТИЕ </a:t>
            </a:r>
            <a:r>
              <a:rPr lang="en-US" sz="3200" dirty="0" smtClean="0"/>
              <a:t>     TiN/(</a:t>
            </a:r>
            <a:r>
              <a:rPr lang="en-US" sz="3200" dirty="0" err="1" smtClean="0"/>
              <a:t>nc-AlN</a:t>
            </a:r>
            <a:r>
              <a:rPr lang="en-US" sz="3200" dirty="0" smtClean="0"/>
              <a:t>/a-Si</a:t>
            </a:r>
            <a:r>
              <a:rPr lang="en-US" dirty="0" smtClean="0"/>
              <a:t>3</a:t>
            </a:r>
            <a:r>
              <a:rPr lang="en-US" sz="3200" dirty="0" smtClean="0"/>
              <a:t>N</a:t>
            </a:r>
            <a:r>
              <a:rPr lang="en-US" sz="2000" dirty="0" smtClean="0"/>
              <a:t>4</a:t>
            </a:r>
            <a:r>
              <a:rPr lang="en-US" sz="3200" dirty="0" smtClean="0"/>
              <a:t>)</a:t>
            </a:r>
            <a:endParaRPr lang="bg-BG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1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1188" y="3302758"/>
            <a:ext cx="6537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Благодаря за вниманието</a:t>
            </a:r>
            <a:r>
              <a:rPr lang="bg-BG" sz="3600" dirty="0" smtClean="0"/>
              <a:t>!</a:t>
            </a:r>
            <a:endParaRPr lang="bg-BG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1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pl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9705" y="2370425"/>
            <a:ext cx="5660019" cy="4815915"/>
          </a:xfrm>
        </p:spPr>
      </p:pic>
      <p:sp>
        <p:nvSpPr>
          <p:cNvPr id="9" name="TextBox 8"/>
          <p:cNvSpPr txBox="1"/>
          <p:nvPr/>
        </p:nvSpPr>
        <p:spPr>
          <a:xfrm rot="10800000" flipV="1">
            <a:off x="1908471" y="5909210"/>
            <a:ext cx="13573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nc-MeN</a:t>
            </a:r>
            <a:endParaRPr lang="bg-B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99685" y="3811064"/>
            <a:ext cx="928726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MeN</a:t>
            </a:r>
            <a:endParaRPr lang="bg-BG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9666" y="3029802"/>
            <a:ext cx="42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Нанокристали от нитриди на преходните метали, вградени в аморфна матрица от силициев нитрид</a:t>
            </a:r>
            <a:endParaRPr lang="bg-BG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1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57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59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2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3487864" y="1733265"/>
            <a:ext cx="6004181" cy="5371687"/>
            <a:chOff x="3487864" y="1733265"/>
            <a:chExt cx="6004181" cy="5371687"/>
          </a:xfrm>
        </p:grpSpPr>
        <p:grpSp>
          <p:nvGrpSpPr>
            <p:cNvPr id="19" name="Group 18"/>
            <p:cNvGrpSpPr/>
            <p:nvPr/>
          </p:nvGrpSpPr>
          <p:grpSpPr>
            <a:xfrm>
              <a:off x="3487864" y="1747102"/>
              <a:ext cx="5214974" cy="5357850"/>
              <a:chOff x="2000232" y="1105646"/>
              <a:chExt cx="5214974" cy="5357850"/>
            </a:xfrm>
          </p:grpSpPr>
          <p:grpSp>
            <p:nvGrpSpPr>
              <p:cNvPr id="24" name="Group 33"/>
              <p:cNvGrpSpPr/>
              <p:nvPr/>
            </p:nvGrpSpPr>
            <p:grpSpPr>
              <a:xfrm>
                <a:off x="2000232" y="1105646"/>
                <a:ext cx="5214974" cy="5357850"/>
                <a:chOff x="2000232" y="1105646"/>
                <a:chExt cx="5214974" cy="5357850"/>
              </a:xfrm>
            </p:grpSpPr>
            <p:grpSp>
              <p:nvGrpSpPr>
                <p:cNvPr id="26" name="Group 42"/>
                <p:cNvGrpSpPr/>
                <p:nvPr/>
              </p:nvGrpSpPr>
              <p:grpSpPr>
                <a:xfrm>
                  <a:off x="2000232" y="1105646"/>
                  <a:ext cx="5214974" cy="5357850"/>
                  <a:chOff x="2000232" y="1105646"/>
                  <a:chExt cx="5214974" cy="5357850"/>
                </a:xfrm>
              </p:grpSpPr>
              <p:sp>
                <p:nvSpPr>
                  <p:cNvPr id="28" name="Flowchart: Process 27"/>
                  <p:cNvSpPr/>
                  <p:nvPr/>
                </p:nvSpPr>
                <p:spPr>
                  <a:xfrm>
                    <a:off x="2000232" y="1462836"/>
                    <a:ext cx="4714908" cy="302004"/>
                  </a:xfrm>
                  <a:prstGeom prst="flowChart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/>
                  </a:p>
                </p:txBody>
              </p:sp>
              <p:grpSp>
                <p:nvGrpSpPr>
                  <p:cNvPr id="29" name="Group 41"/>
                  <p:cNvGrpSpPr/>
                  <p:nvPr/>
                </p:nvGrpSpPr>
                <p:grpSpPr>
                  <a:xfrm>
                    <a:off x="2000232" y="1105646"/>
                    <a:ext cx="5214974" cy="5357850"/>
                    <a:chOff x="2000232" y="1105646"/>
                    <a:chExt cx="5214974" cy="5357850"/>
                  </a:xfrm>
                </p:grpSpPr>
                <p:sp>
                  <p:nvSpPr>
                    <p:cNvPr id="30" name="Flowchart: Document 3"/>
                    <p:cNvSpPr/>
                    <p:nvPr/>
                  </p:nvSpPr>
                  <p:spPr>
                    <a:xfrm>
                      <a:off x="2000232" y="5106174"/>
                      <a:ext cx="4714908" cy="1357322"/>
                    </a:xfrm>
                    <a:prstGeom prst="flowChartDocumen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bg-BG" dirty="0"/>
                    </a:p>
                  </p:txBody>
                </p:sp>
                <p:sp>
                  <p:nvSpPr>
                    <p:cNvPr id="31" name="Flowchart: Process 6"/>
                    <p:cNvSpPr/>
                    <p:nvPr/>
                  </p:nvSpPr>
                  <p:spPr>
                    <a:xfrm>
                      <a:off x="2000232" y="3769938"/>
                      <a:ext cx="4714908" cy="302004"/>
                    </a:xfrm>
                    <a:prstGeom prst="flowChartProcess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bg-BG"/>
                    </a:p>
                  </p:txBody>
                </p:sp>
                <p:sp>
                  <p:nvSpPr>
                    <p:cNvPr id="32" name="Rectangle 7"/>
                    <p:cNvSpPr/>
                    <p:nvPr/>
                  </p:nvSpPr>
                  <p:spPr>
                    <a:xfrm>
                      <a:off x="2000232" y="3466338"/>
                      <a:ext cx="4714908" cy="319852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bg-BG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2000232" y="1142984"/>
                      <a:ext cx="4714908" cy="319852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bg-BG"/>
                    </a:p>
                  </p:txBody>
                </p: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>
                      <a:off x="1179489" y="2569331"/>
                      <a:ext cx="1643074" cy="1588"/>
                    </a:xfrm>
                    <a:prstGeom prst="line">
                      <a:avLst/>
                    </a:prstGeom>
                    <a:ln w="76200"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Right Brace 34"/>
                    <p:cNvSpPr/>
                    <p:nvPr/>
                  </p:nvSpPr>
                  <p:spPr>
                    <a:xfrm>
                      <a:off x="6715140" y="1105646"/>
                      <a:ext cx="500066" cy="2928958"/>
                    </a:xfrm>
                    <a:prstGeom prst="rightBrac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bg-BG"/>
                    </a:p>
                  </p:txBody>
                </p:sp>
                <p:cxnSp>
                  <p:nvCxnSpPr>
                    <p:cNvPr id="36" name="Straight Connector 12"/>
                    <p:cNvCxnSpPr/>
                    <p:nvPr/>
                  </p:nvCxnSpPr>
                  <p:spPr>
                    <a:xfrm rot="5400000">
                      <a:off x="5894397" y="2569331"/>
                      <a:ext cx="1643074" cy="1588"/>
                    </a:xfrm>
                    <a:prstGeom prst="line">
                      <a:avLst/>
                    </a:prstGeom>
                    <a:ln w="76200"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Rectangle 36"/>
                    <p:cNvSpPr/>
                    <p:nvPr/>
                  </p:nvSpPr>
                  <p:spPr>
                    <a:xfrm flipV="1">
                      <a:off x="2000232" y="4391794"/>
                      <a:ext cx="4714908" cy="35719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bg-BG"/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3143240" y="4357694"/>
                      <a:ext cx="24288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non stoichiometric TiN</a:t>
                      </a:r>
                      <a:endParaRPr lang="bg-BG" dirty="0"/>
                    </a:p>
                  </p:txBody>
                </p:sp>
              </p:grp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071934" y="1428736"/>
                  <a:ext cx="571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TiN</a:t>
                  </a:r>
                  <a:endParaRPr lang="bg-BG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571868" y="5500702"/>
                <a:ext cx="12858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SUBSTRATE</a:t>
                </a:r>
                <a:endParaRPr lang="bg-BG" sz="16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87864" y="2961548"/>
              <a:ext cx="6004181" cy="2835562"/>
              <a:chOff x="3487864" y="2961548"/>
              <a:chExt cx="6004181" cy="2835562"/>
            </a:xfrm>
          </p:grpSpPr>
          <p:sp>
            <p:nvSpPr>
              <p:cNvPr id="18" name="Flowchart: Process 17"/>
              <p:cNvSpPr/>
              <p:nvPr/>
            </p:nvSpPr>
            <p:spPr>
              <a:xfrm>
                <a:off x="3487864" y="4713398"/>
                <a:ext cx="4714908" cy="357190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 sz="16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02376" y="5427778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</a:t>
                </a:r>
                <a:endParaRPr lang="bg-BG" dirty="0"/>
              </a:p>
            </p:txBody>
          </p:sp>
          <p:sp>
            <p:nvSpPr>
              <p:cNvPr id="40" name="Flowchart: Process 4"/>
              <p:cNvSpPr/>
              <p:nvPr/>
            </p:nvSpPr>
            <p:spPr>
              <a:xfrm>
                <a:off x="3487864" y="5390440"/>
                <a:ext cx="4714908" cy="357190"/>
              </a:xfrm>
              <a:prstGeom prst="flowChartProcess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 sz="16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780347" y="3026915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ML</a:t>
                </a:r>
                <a:endParaRPr lang="bg-BG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45186" y="4676060"/>
                <a:ext cx="1928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TiN gradient layer</a:t>
                </a:r>
                <a:endParaRPr lang="bg-BG" dirty="0"/>
              </a:p>
            </p:txBody>
          </p:sp>
          <p:sp>
            <p:nvSpPr>
              <p:cNvPr id="43" name="Right Brace 42"/>
              <p:cNvSpPr/>
              <p:nvPr/>
            </p:nvSpPr>
            <p:spPr>
              <a:xfrm>
                <a:off x="8274210" y="4713398"/>
                <a:ext cx="428628" cy="107157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8597376" y="4890298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contact structure</a:t>
                </a:r>
                <a:endParaRPr lang="bg-BG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45252" y="4356208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TiN</a:t>
                </a:r>
                <a:endParaRPr lang="bg-BG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59565" y="5356340"/>
                <a:ext cx="357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</a:t>
                </a:r>
                <a:endParaRPr lang="bg-BG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05789" y="4107976"/>
                <a:ext cx="15799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nc-AlN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/a-Si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4</a:t>
                </a:r>
                <a:endParaRPr lang="bg-BG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981434" y="1733265"/>
              <a:ext cx="1719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nc-AlN</a:t>
              </a:r>
              <a:r>
                <a:rPr lang="en-US" dirty="0" smtClean="0">
                  <a:solidFill>
                    <a:schemeClr val="bg1"/>
                  </a:solidFill>
                </a:rPr>
                <a:t>/a-Si</a:t>
              </a:r>
              <a:r>
                <a:rPr lang="en-US" sz="1200" dirty="0" smtClean="0">
                  <a:solidFill>
                    <a:schemeClr val="bg1"/>
                  </a:solidFill>
                </a:rPr>
                <a:t>3</a:t>
              </a:r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r>
                <a:rPr lang="en-US" sz="1200" dirty="0" smtClean="0">
                  <a:solidFill>
                    <a:schemeClr val="bg1"/>
                  </a:solidFill>
                </a:rPr>
                <a:t>4</a:t>
              </a:r>
              <a:endParaRPr lang="bg-B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1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928" y="2020460"/>
            <a:ext cx="8010144" cy="55534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1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ti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973" y="1965277"/>
            <a:ext cx="4368307" cy="609786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1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 descr="20160324_092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5877" y="2318057"/>
            <a:ext cx="3154440" cy="4205921"/>
          </a:xfrm>
          <a:prstGeom prst="rect">
            <a:avLst/>
          </a:prstGeom>
        </p:spPr>
      </p:pic>
      <p:pic>
        <p:nvPicPr>
          <p:cNvPr id="14" name="Picture 13" descr="IMG_20210715_103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466" y="1450428"/>
            <a:ext cx="4788776" cy="6385034"/>
          </a:xfrm>
          <a:prstGeom prst="rect">
            <a:avLst/>
          </a:prstGeom>
        </p:spPr>
      </p:pic>
      <p:pic>
        <p:nvPicPr>
          <p:cNvPr id="15" name="Picture 14" descr="IMG_20210715_1030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60676" y="2301765"/>
            <a:ext cx="3142593" cy="419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 descr="IMG_20210714_111716-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2069" y="1560787"/>
            <a:ext cx="4254036" cy="3155054"/>
          </a:xfrm>
          <a:prstGeom prst="rect">
            <a:avLst/>
          </a:prstGeom>
        </p:spPr>
      </p:pic>
      <p:pic>
        <p:nvPicPr>
          <p:cNvPr id="13" name="Picture 12" descr="IMG_20210715_130705_resized_20210715_0109015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5476" y="1564729"/>
            <a:ext cx="4256689" cy="3192517"/>
          </a:xfrm>
          <a:prstGeom prst="rect">
            <a:avLst/>
          </a:prstGeom>
        </p:spPr>
      </p:pic>
      <p:pic>
        <p:nvPicPr>
          <p:cNvPr id="14" name="Picture 13" descr="IMG_20210715_1346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0719" y="4934606"/>
            <a:ext cx="4120054" cy="30900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N_AlSiN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496" y="1746914"/>
            <a:ext cx="6668751" cy="627797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1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776" y="0"/>
            <a:ext cx="12008336" cy="1774209"/>
            <a:chOff x="183664" y="130802"/>
            <a:chExt cx="8852832" cy="1177098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83664" y="142876"/>
              <a:ext cx="8852834" cy="1165023"/>
              <a:chOff x="488" y="90"/>
              <a:chExt cx="6757" cy="86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317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836" y="846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7183" y="838"/>
                <a:ext cx="6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bg-BG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</a:t>
                </a:r>
                <a:endParaRPr kumimoji="0" lang="bg-BG" altLang="bg-BG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" y="90"/>
                <a:ext cx="83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92"/>
                <a:ext cx="97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9" y="130802"/>
              <a:ext cx="1104265" cy="11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774732" y="2869324"/>
          <a:ext cx="6006661" cy="3794917"/>
        </p:xfrm>
        <a:graphic>
          <a:graphicData uri="http://schemas.openxmlformats.org/drawingml/2006/table">
            <a:tbl>
              <a:tblPr/>
              <a:tblGrid>
                <a:gridCol w="3235188"/>
                <a:gridCol w="2771473"/>
              </a:tblGrid>
              <a:tr h="4378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latin typeface="Calibri"/>
                          <a:ea typeface="Times New Roman"/>
                          <a:cs typeface="Times New Roman"/>
                        </a:rPr>
                        <a:t>ПАРАМЕТРИ НА НАНАСЯНЕ</a:t>
                      </a:r>
                      <a:endParaRPr lang="bg-BG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37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latin typeface="Calibri"/>
                          <a:ea typeface="Times New Roman"/>
                          <a:cs typeface="Times New Roman"/>
                        </a:rPr>
                        <a:t>НАЧАЛЕН ВАКУУМ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P&lt;10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mbar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7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latin typeface="Calibri"/>
                          <a:ea typeface="Times New Roman"/>
                          <a:cs typeface="Times New Roman"/>
                        </a:rPr>
                        <a:t>ТОК НА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Ti</a:t>
                      </a:r>
                      <a:r>
                        <a:rPr lang="bg-BG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1800" dirty="0" smtClean="0">
                          <a:latin typeface="Calibri"/>
                          <a:ea typeface="Times New Roman"/>
                          <a:cs typeface="Times New Roman"/>
                        </a:rPr>
                        <a:t> КАТОД</a:t>
                      </a:r>
                      <a:endParaRPr lang="bg-BG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160A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7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latin typeface="Calibri"/>
                          <a:ea typeface="Times New Roman"/>
                          <a:cs typeface="Times New Roman"/>
                        </a:rPr>
                        <a:t>ТОК НА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AlSi</a:t>
                      </a:r>
                      <a:r>
                        <a:rPr lang="bg-BG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1800" dirty="0" smtClean="0">
                          <a:latin typeface="Calibri"/>
                          <a:ea typeface="Times New Roman"/>
                          <a:cs typeface="Times New Roman"/>
                        </a:rPr>
                        <a:t> КАТОД</a:t>
                      </a:r>
                      <a:endParaRPr lang="bg-BG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160A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7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latin typeface="Calibri"/>
                          <a:ea typeface="Times New Roman"/>
                          <a:cs typeface="Times New Roman"/>
                        </a:rPr>
                        <a:t>РАБОТНО НАЛЯГАНЕ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3x10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Times New Roman"/>
                        </a:rPr>
                        <a:t>-2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mbar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9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latin typeface="Calibri"/>
                          <a:ea typeface="Times New Roman"/>
                          <a:cs typeface="Times New Roman"/>
                        </a:rPr>
                        <a:t>ТЕМПЕРАТУРА  НА НАНАСЯНЕ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C÷500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Times New Roman"/>
                          <a:cs typeface="Times New Roman"/>
                        </a:rPr>
                        <a:t>В ПРОЦЕС НА ОПТИМИЗИРАНЕ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7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latin typeface="Calibri"/>
                          <a:ea typeface="Times New Roman"/>
                          <a:cs typeface="Times New Roman"/>
                        </a:rPr>
                        <a:t>ОПОРНО НАПРЕЖЕНИЕ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50 V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7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latin typeface="Calibri"/>
                          <a:ea typeface="Times New Roman"/>
                          <a:cs typeface="Times New Roman"/>
                        </a:rPr>
                        <a:t>БРОЙ НА БИСЛОЕВЕТЕ</a:t>
                      </a:r>
                      <a:endParaRPr lang="bg-BG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Times New Roman"/>
                          <a:cs typeface="Times New Roman"/>
                        </a:rPr>
                        <a:t>В ПРОЦЕС НА ОПТИМИЗИРАНЕ</a:t>
                      </a:r>
                      <a:endParaRPr lang="bg-BG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1503</TotalTime>
  <Words>111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SashoK SashoK</dc:creator>
  <cp:lastModifiedBy>Harpia</cp:lastModifiedBy>
  <cp:revision>144</cp:revision>
  <dcterms:created xsi:type="dcterms:W3CDTF">2019-04-08T20:53:57Z</dcterms:created>
  <dcterms:modified xsi:type="dcterms:W3CDTF">2021-07-15T10:54:55Z</dcterms:modified>
</cp:coreProperties>
</file>